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12192000" cy="6858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Segoe UI Semilight" panose="020B0402040204020203" pitchFamily="34" charset="0"/>
      <p:regular r:id="rId13"/>
      <p:italic r:id="rId14"/>
    </p:embeddedFont>
    <p:embeddedFont>
      <p:font typeface="Gilroy Medium" panose="00000600000000000000" pitchFamily="2" charset="-52"/>
      <p:regular r:id="rId15"/>
    </p:embeddedFont>
    <p:embeddedFont>
      <p:font typeface="Gilroy SemiBold" panose="00000700000000000000" pitchFamily="2" charset="-52"/>
      <p:bold r:id="rId16"/>
    </p:embeddedFont>
    <p:embeddedFont>
      <p:font typeface="Gilroy Bold" panose="00000800000000000000" pitchFamily="2" charset="-52"/>
      <p:bold r:id="rId17"/>
    </p:embeddedFont>
    <p:embeddedFont>
      <p:font typeface="Segoe UI" panose="020B0502040204020203" pitchFamily="34" charset="0"/>
      <p:regular r:id="rId18"/>
      <p:bold r:id="rId19"/>
      <p:italic r:id="rId20"/>
      <p:boldItalic r:id="rId21"/>
    </p:embeddedFont>
    <p:embeddedFont>
      <p:font typeface="Raleway" panose="020B0604020202020204" charset="0"/>
      <p:regular r:id="rId22"/>
      <p:bold r:id="rId23"/>
      <p:italic r:id="rId24"/>
      <p:boldItalic r:id="rId25"/>
    </p:embeddedFont>
    <p:embeddedFont>
      <p:font typeface="Segoe UI Semibold" panose="020B0702040204020203" pitchFamily="34" charset="0"/>
      <p:bold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Gilroy" panose="00000500000000000000" pitchFamily="2" charset="-52"/>
      <p:regular r:id="rId30"/>
    </p:embeddedFont>
  </p:embeddedFontLst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630" y="7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26" Type="http://schemas.openxmlformats.org/officeDocument/2006/relationships/font" Target="fonts/font18.fntdata"/><Relationship Id="rId3" Type="http://schemas.openxmlformats.org/officeDocument/2006/relationships/slide" Target="slides/slide2.xml"/><Relationship Id="rId21" Type="http://schemas.openxmlformats.org/officeDocument/2006/relationships/font" Target="fonts/font13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font" Target="fonts/font17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29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font" Target="fonts/font16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font" Target="fonts/font15.fntdata"/><Relationship Id="rId28" Type="http://schemas.openxmlformats.org/officeDocument/2006/relationships/font" Target="fonts/font20.fntdata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font" Target="fonts/font14.fntdata"/><Relationship Id="rId27" Type="http://schemas.openxmlformats.org/officeDocument/2006/relationships/font" Target="fonts/font19.fntdata"/><Relationship Id="rId30" Type="http://schemas.openxmlformats.org/officeDocument/2006/relationships/font" Target="fonts/font22.fntdata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BEAABA4-612B-409D-9366-8FC46757E425}" type="datetimeFigureOut">
              <a:rPr lang="ru-RU"/>
              <a:t>16.12.2025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38C6E49-5FAF-4F27-B6BE-8EA24883738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BEAABA4-612B-409D-9366-8FC46757E425}" type="datetimeFigureOut">
              <a:rPr lang="ru-RU"/>
              <a:t>16.12.2025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38C6E49-5FAF-4F27-B6BE-8EA24883738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BEAABA4-612B-409D-9366-8FC46757E425}" type="datetimeFigureOut">
              <a:rPr lang="ru-RU"/>
              <a:t>16.12.2025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38C6E49-5FAF-4F27-B6BE-8EA24883738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BEAABA4-612B-409D-9366-8FC46757E425}" type="datetimeFigureOut">
              <a:rPr lang="ru-RU"/>
              <a:t>16.12.2025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38C6E49-5FAF-4F27-B6BE-8EA24883738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BEAABA4-612B-409D-9366-8FC46757E425}" type="datetimeFigureOut">
              <a:rPr lang="ru-RU"/>
              <a:t>16.12.2025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38C6E49-5FAF-4F27-B6BE-8EA24883738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BEAABA4-612B-409D-9366-8FC46757E425}" type="datetimeFigureOut">
              <a:rPr lang="ru-RU"/>
              <a:t>16.12.2025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38C6E49-5FAF-4F27-B6BE-8EA24883738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BEAABA4-612B-409D-9366-8FC46757E425}" type="datetimeFigureOut">
              <a:rPr lang="ru-RU"/>
              <a:t>16.12.2025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38C6E49-5FAF-4F27-B6BE-8EA24883738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4 фото в круге_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9284204" y="337880"/>
            <a:ext cx="2356934" cy="50990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Заголовок слайда</a:t>
            </a:r>
            <a:endParaRPr/>
          </a:p>
        </p:txBody>
      </p:sp>
      <p:sp>
        <p:nvSpPr>
          <p:cNvPr id="14" name="Рисунок 13"/>
          <p:cNvSpPr>
            <a:spLocks noGrp="1"/>
          </p:cNvSpPr>
          <p:nvPr>
            <p:ph type="pic" sz="quarter" idx="11" hasCustomPrompt="1"/>
          </p:nvPr>
        </p:nvSpPr>
        <p:spPr bwMode="auto">
          <a:xfrm>
            <a:off x="550863" y="1688698"/>
            <a:ext cx="1770286" cy="1771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txBody>
          <a:bodyPr anchor="ctr"/>
          <a:lstStyle>
            <a:lvl1pPr marL="0" marR="0" indent="0" algn="ctr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marR="0" lvl="0" indent="0" algn="ctr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/>
              <a:t>Фото</a:t>
            </a:r>
            <a:endParaRPr/>
          </a:p>
        </p:txBody>
      </p:sp>
      <p:sp>
        <p:nvSpPr>
          <p:cNvPr id="15" name="Рисунок 13"/>
          <p:cNvSpPr>
            <a:spLocks noGrp="1"/>
          </p:cNvSpPr>
          <p:nvPr>
            <p:ph type="pic" sz="quarter" idx="12" hasCustomPrompt="1"/>
          </p:nvPr>
        </p:nvSpPr>
        <p:spPr bwMode="auto">
          <a:xfrm>
            <a:off x="550863" y="3973071"/>
            <a:ext cx="1770286" cy="1771284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txBody>
          <a:bodyPr anchor="ctr"/>
          <a:lstStyle>
            <a:lvl1pPr marL="0" marR="0" indent="0" algn="ctr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marR="0" lvl="0" indent="0" algn="ctr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/>
              <a:t>Фото</a:t>
            </a:r>
            <a:endParaRPr/>
          </a:p>
        </p:txBody>
      </p:sp>
      <p:sp>
        <p:nvSpPr>
          <p:cNvPr id="12" name="Рисунок 13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6096000" y="1688698"/>
            <a:ext cx="1770286" cy="1771284"/>
          </a:xfrm>
          <a:prstGeom prst="ellipse">
            <a:avLst/>
          </a:prstGeom>
          <a:noFill/>
          <a:ln w="19050">
            <a:solidFill>
              <a:schemeClr val="accent5"/>
            </a:solidFill>
          </a:ln>
        </p:spPr>
        <p:txBody>
          <a:bodyPr anchor="ctr"/>
          <a:lstStyle>
            <a:lvl1pPr marL="0" marR="0" indent="0" algn="ctr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marR="0" lvl="0" indent="0" algn="ctr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/>
              <a:t>Фото</a:t>
            </a:r>
            <a:endParaRPr/>
          </a:p>
        </p:txBody>
      </p:sp>
      <p:sp>
        <p:nvSpPr>
          <p:cNvPr id="13" name="Рисунок 13"/>
          <p:cNvSpPr>
            <a:spLocks noGrp="1"/>
          </p:cNvSpPr>
          <p:nvPr>
            <p:ph type="pic" sz="quarter" idx="14" hasCustomPrompt="1"/>
          </p:nvPr>
        </p:nvSpPr>
        <p:spPr bwMode="auto">
          <a:xfrm>
            <a:off x="6096000" y="3973071"/>
            <a:ext cx="1770286" cy="1771284"/>
          </a:xfrm>
          <a:prstGeom prst="ellipse">
            <a:avLst/>
          </a:prstGeom>
          <a:noFill/>
          <a:ln w="19050">
            <a:solidFill>
              <a:schemeClr val="accent6"/>
            </a:solidFill>
          </a:ln>
        </p:spPr>
        <p:txBody>
          <a:bodyPr anchor="ctr"/>
          <a:lstStyle>
            <a:lvl1pPr marL="0" marR="0" indent="0" algn="ctr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marR="0" lvl="0" indent="0" algn="ctr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/>
              <a:t>Фото</a:t>
            </a:r>
            <a:endParaRPr/>
          </a:p>
        </p:txBody>
      </p:sp>
      <p:cxnSp>
        <p:nvCxnSpPr>
          <p:cNvPr id="10" name="Прямая соединительная линия 9"/>
          <p:cNvCxnSpPr>
            <a:cxnSpLocks/>
          </p:cNvCxnSpPr>
          <p:nvPr userDrawn="1"/>
        </p:nvCxnSpPr>
        <p:spPr bwMode="auto">
          <a:xfrm>
            <a:off x="550863" y="969105"/>
            <a:ext cx="11641137" cy="0"/>
          </a:xfrm>
          <a:prstGeom prst="line">
            <a:avLst/>
          </a:prstGeom>
          <a:ln w="57150">
            <a:gradFill>
              <a:gsLst>
                <a:gs pos="0">
                  <a:srgbClr val="2663AC"/>
                </a:gs>
                <a:gs pos="50000">
                  <a:srgbClr val="B23885"/>
                </a:gs>
                <a:gs pos="95000">
                  <a:srgbClr val="E53934"/>
                </a:gs>
              </a:gsLst>
              <a:lin ang="12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Номер слайда 3"/>
          <p:cNvSpPr txBox="1"/>
          <p:nvPr userDrawn="1"/>
        </p:nvSpPr>
        <p:spPr bwMode="auto">
          <a:xfrm>
            <a:off x="11546375" y="6274602"/>
            <a:ext cx="727219" cy="365125"/>
          </a:xfrm>
          <a:prstGeom prst="roundRect">
            <a:avLst>
              <a:gd name="adj" fmla="val 10797"/>
            </a:avLst>
          </a:prstGeom>
          <a:gradFill>
            <a:gsLst>
              <a:gs pos="0">
                <a:srgbClr val="2663AC"/>
              </a:gs>
              <a:gs pos="100000">
                <a:srgbClr val="C93389"/>
              </a:gs>
            </a:gsLst>
            <a:lin ang="0" scaled="0"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>
              <a:defRPr sz="1600">
                <a:solidFill>
                  <a:schemeClr val="bg1"/>
                </a:solidFill>
                <a:latin typeface="Raleway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600" b="0" i="0" u="none" strike="noStrike" cap="none" spc="0">
              <a:ln>
                <a:noFill/>
              </a:ln>
              <a:solidFill>
                <a:prstClr val="white"/>
              </a:solidFill>
              <a:latin typeface="Raleway"/>
              <a:ea typeface="Liberation Sans"/>
              <a:cs typeface="Liberation Sans"/>
            </a:endParaRPr>
          </a:p>
        </p:txBody>
      </p:sp>
      <p:sp>
        <p:nvSpPr>
          <p:cNvPr id="29" name="Номер слайда 6"/>
          <p:cNvSpPr txBox="1"/>
          <p:nvPr userDrawn="1"/>
        </p:nvSpPr>
        <p:spPr bwMode="auto">
          <a:xfrm>
            <a:off x="9231770" y="62692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38B9DD9-97A8-482C-A53E-826AC64B1A8D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4 фото в круге_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Рисунок 13"/>
          <p:cNvSpPr>
            <a:spLocks noGrp="1"/>
          </p:cNvSpPr>
          <p:nvPr>
            <p:ph type="pic" sz="quarter" idx="11" hasCustomPrompt="1"/>
          </p:nvPr>
        </p:nvSpPr>
        <p:spPr bwMode="auto">
          <a:xfrm>
            <a:off x="1014157" y="1175208"/>
            <a:ext cx="2108478" cy="2109667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txBody>
          <a:bodyPr anchor="ctr"/>
          <a:lstStyle>
            <a:lvl1pPr marL="0" marR="0" indent="0" algn="ctr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marR="0" lvl="0" indent="0" algn="ctr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/>
              <a:t>Фото</a:t>
            </a:r>
            <a:endParaRPr/>
          </a:p>
        </p:txBody>
      </p:sp>
      <p:sp>
        <p:nvSpPr>
          <p:cNvPr id="11" name="TextBox 10"/>
          <p:cNvSpPr txBox="1"/>
          <p:nvPr userDrawn="1"/>
        </p:nvSpPr>
        <p:spPr bwMode="auto">
          <a:xfrm>
            <a:off x="11662503" y="6410638"/>
            <a:ext cx="462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fld id="{3B4B442B-BEDC-4EBF-9B4C-3FC11D59D1F5}" type="slidenum">
              <a:rPr lang="ru-RU" sz="1200">
                <a:solidFill>
                  <a:srgbClr val="1C6AB4"/>
                </a:solidFill>
                <a:latin typeface="Gilroy Medium"/>
              </a:rPr>
              <a:t>‹#›</a:t>
            </a:fld>
            <a:endParaRPr lang="ru-RU" sz="1200">
              <a:solidFill>
                <a:srgbClr val="1C6AB4"/>
              </a:solidFill>
              <a:latin typeface="Gilroy Medium"/>
            </a:endParaRPr>
          </a:p>
        </p:txBody>
      </p:sp>
      <p:cxnSp>
        <p:nvCxnSpPr>
          <p:cNvPr id="18" name="Прямая соединительная линия 17"/>
          <p:cNvCxnSpPr>
            <a:cxnSpLocks/>
          </p:cNvCxnSpPr>
          <p:nvPr userDrawn="1"/>
        </p:nvCxnSpPr>
        <p:spPr bwMode="auto">
          <a:xfrm>
            <a:off x="414106" y="857504"/>
            <a:ext cx="0" cy="3962974"/>
          </a:xfrm>
          <a:prstGeom prst="line">
            <a:avLst/>
          </a:prstGeom>
          <a:ln w="6350">
            <a:solidFill>
              <a:srgbClr val="5B9BD5"/>
            </a:solidFill>
            <a:miter lim="800000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Овал 19"/>
          <p:cNvSpPr/>
          <p:nvPr userDrawn="1"/>
        </p:nvSpPr>
        <p:spPr bwMode="auto">
          <a:xfrm>
            <a:off x="384838" y="6434276"/>
            <a:ext cx="72390" cy="7239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8859286" y="379491"/>
            <a:ext cx="2891580" cy="4135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 bwMode="auto">
          <a:xfrm>
            <a:off x="11662503" y="6410638"/>
            <a:ext cx="462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fld id="{3B4B442B-BEDC-4EBF-9B4C-3FC11D59D1F5}" type="slidenum">
              <a:rPr lang="ru-RU" sz="1200">
                <a:solidFill>
                  <a:srgbClr val="1C6AB4"/>
                </a:solidFill>
                <a:latin typeface="Gilroy Medium"/>
              </a:rPr>
              <a:t>‹#›</a:t>
            </a:fld>
            <a:endParaRPr lang="ru-RU" sz="1200">
              <a:solidFill>
                <a:srgbClr val="1C6AB4"/>
              </a:solidFill>
              <a:latin typeface="Gilroy Medium"/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9839225" y="318530"/>
            <a:ext cx="1911641" cy="413570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>
            <a:cxnSpLocks/>
          </p:cNvCxnSpPr>
          <p:nvPr userDrawn="1"/>
        </p:nvCxnSpPr>
        <p:spPr bwMode="auto">
          <a:xfrm flipH="1">
            <a:off x="413047" y="857504"/>
            <a:ext cx="1059" cy="3371916"/>
          </a:xfrm>
          <a:prstGeom prst="line">
            <a:avLst/>
          </a:prstGeom>
          <a:ln w="6350">
            <a:solidFill>
              <a:srgbClr val="5B9BD5"/>
            </a:solidFill>
            <a:miter lim="800000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bject 2"/>
          <p:cNvSpPr txBox="1"/>
          <p:nvPr userDrawn="1"/>
        </p:nvSpPr>
        <p:spPr bwMode="auto">
          <a:xfrm rot="16199999">
            <a:off x="-594619" y="5174370"/>
            <a:ext cx="2015331" cy="166071"/>
          </a:xfrm>
          <a:prstGeom prst="rect">
            <a:avLst/>
          </a:prstGeom>
        </p:spPr>
        <p:txBody>
          <a:bodyPr vert="horz" wrap="square" lIns="36000" tIns="12065" rIns="36000" bIns="36000" rtlCol="0">
            <a:sp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  <a:defRPr/>
            </a:pPr>
            <a:r>
              <a:rPr lang="ru-RU" sz="1000" spc="-15">
                <a:solidFill>
                  <a:srgbClr val="1968B3"/>
                </a:solidFill>
                <a:latin typeface="Gilroy Medium"/>
                <a:cs typeface="Segoe UI Semibold"/>
              </a:rPr>
              <a:t>Группа медицинских компаний</a:t>
            </a:r>
            <a:endParaRPr/>
          </a:p>
        </p:txBody>
      </p:sp>
      <p:sp>
        <p:nvSpPr>
          <p:cNvPr id="10" name="Овал 9"/>
          <p:cNvSpPr/>
          <p:nvPr userDrawn="1"/>
        </p:nvSpPr>
        <p:spPr bwMode="auto">
          <a:xfrm>
            <a:off x="384838" y="6434276"/>
            <a:ext cx="72390" cy="7239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_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 bwMode="auto">
          <a:xfrm>
            <a:off x="11662503" y="6410638"/>
            <a:ext cx="462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fld id="{3B4B442B-BEDC-4EBF-9B4C-3FC11D59D1F5}" type="slidenum">
              <a:rPr lang="ru-RU" sz="1200">
                <a:solidFill>
                  <a:srgbClr val="1C6AB4"/>
                </a:solidFill>
                <a:latin typeface="Gilroy Medium"/>
              </a:rPr>
              <a:t>‹#›</a:t>
            </a:fld>
            <a:endParaRPr lang="ru-RU" sz="1200">
              <a:solidFill>
                <a:srgbClr val="1C6AB4"/>
              </a:solidFill>
              <a:latin typeface="Gilroy Medium"/>
            </a:endParaRPr>
          </a:p>
        </p:txBody>
      </p:sp>
      <p:cxnSp>
        <p:nvCxnSpPr>
          <p:cNvPr id="7" name="Прямая соединительная линия 6"/>
          <p:cNvCxnSpPr>
            <a:cxnSpLocks/>
          </p:cNvCxnSpPr>
          <p:nvPr userDrawn="1"/>
        </p:nvCxnSpPr>
        <p:spPr bwMode="auto">
          <a:xfrm>
            <a:off x="414106" y="866899"/>
            <a:ext cx="0" cy="2780541"/>
          </a:xfrm>
          <a:prstGeom prst="line">
            <a:avLst/>
          </a:prstGeom>
          <a:ln w="6350">
            <a:solidFill>
              <a:srgbClr val="5B9BD5"/>
            </a:solidFill>
            <a:miter lim="800000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bject 2"/>
          <p:cNvSpPr txBox="1"/>
          <p:nvPr userDrawn="1"/>
        </p:nvSpPr>
        <p:spPr bwMode="auto">
          <a:xfrm rot="16199999">
            <a:off x="-855129" y="4913859"/>
            <a:ext cx="2536351" cy="166071"/>
          </a:xfrm>
          <a:prstGeom prst="rect">
            <a:avLst/>
          </a:prstGeom>
        </p:spPr>
        <p:txBody>
          <a:bodyPr vert="horz" wrap="square" lIns="36000" tIns="12065" rIns="36000" bIns="36000" rtlCol="0">
            <a:sp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  <a:defRPr/>
            </a:pPr>
            <a:r>
              <a:rPr lang="ru-RU" sz="1000" spc="-15">
                <a:solidFill>
                  <a:srgbClr val="1968B3"/>
                </a:solidFill>
                <a:latin typeface="Gilroy Medium"/>
                <a:cs typeface="Segoe UI Semibold"/>
              </a:rPr>
              <a:t>Федеральная сеть медицинских центров</a:t>
            </a:r>
            <a:endParaRPr/>
          </a:p>
        </p:txBody>
      </p:sp>
      <p:sp>
        <p:nvSpPr>
          <p:cNvPr id="10" name="Овал 9"/>
          <p:cNvSpPr/>
          <p:nvPr userDrawn="1"/>
        </p:nvSpPr>
        <p:spPr bwMode="auto">
          <a:xfrm>
            <a:off x="384838" y="6434276"/>
            <a:ext cx="72390" cy="7239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8820995" y="318531"/>
            <a:ext cx="2891580" cy="4135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_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 bwMode="auto">
          <a:xfrm>
            <a:off x="11662503" y="6410638"/>
            <a:ext cx="462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fld id="{3B4B442B-BEDC-4EBF-9B4C-3FC11D59D1F5}" type="slidenum">
              <a:rPr lang="ru-RU" sz="1200">
                <a:solidFill>
                  <a:srgbClr val="1C6AB4"/>
                </a:solidFill>
                <a:latin typeface="Gilroy Medium"/>
              </a:rPr>
              <a:t>‹#›</a:t>
            </a:fld>
            <a:endParaRPr lang="ru-RU" sz="1200">
              <a:solidFill>
                <a:srgbClr val="1C6AB4"/>
              </a:solidFill>
              <a:latin typeface="Gilroy Medium"/>
            </a:endParaRPr>
          </a:p>
        </p:txBody>
      </p:sp>
      <p:cxnSp>
        <p:nvCxnSpPr>
          <p:cNvPr id="7" name="Прямая соединительная линия 6"/>
          <p:cNvCxnSpPr>
            <a:cxnSpLocks/>
          </p:cNvCxnSpPr>
          <p:nvPr userDrawn="1"/>
        </p:nvCxnSpPr>
        <p:spPr bwMode="auto">
          <a:xfrm>
            <a:off x="414106" y="1241778"/>
            <a:ext cx="0" cy="2405662"/>
          </a:xfrm>
          <a:prstGeom prst="line">
            <a:avLst/>
          </a:prstGeom>
          <a:ln w="6350">
            <a:solidFill>
              <a:srgbClr val="5B9BD5"/>
            </a:solidFill>
            <a:miter lim="800000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bject 2"/>
          <p:cNvSpPr txBox="1"/>
          <p:nvPr userDrawn="1"/>
        </p:nvSpPr>
        <p:spPr bwMode="auto">
          <a:xfrm rot="16199999">
            <a:off x="-855129" y="4913859"/>
            <a:ext cx="2536351" cy="166071"/>
          </a:xfrm>
          <a:prstGeom prst="rect">
            <a:avLst/>
          </a:prstGeom>
        </p:spPr>
        <p:txBody>
          <a:bodyPr vert="horz" wrap="square" lIns="36000" tIns="12065" rIns="36000" bIns="36000" rtlCol="0">
            <a:sp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  <a:defRPr/>
            </a:pPr>
            <a:r>
              <a:rPr lang="ru-RU" sz="1000" spc="-15">
                <a:solidFill>
                  <a:srgbClr val="1968B3"/>
                </a:solidFill>
                <a:latin typeface="Gilroy Medium"/>
                <a:cs typeface="Segoe UI Semibold"/>
              </a:rPr>
              <a:t>Федеральная сеть медицинских центров</a:t>
            </a:r>
            <a:endParaRPr/>
          </a:p>
        </p:txBody>
      </p:sp>
      <p:sp>
        <p:nvSpPr>
          <p:cNvPr id="10" name="Овал 9"/>
          <p:cNvSpPr/>
          <p:nvPr userDrawn="1"/>
        </p:nvSpPr>
        <p:spPr bwMode="auto">
          <a:xfrm>
            <a:off x="384838" y="6434276"/>
            <a:ext cx="72390" cy="7239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8820995" y="318531"/>
            <a:ext cx="2891580" cy="4135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9839225" y="388773"/>
            <a:ext cx="1911641" cy="413570"/>
          </a:xfrm>
          <a:prstGeom prst="rect">
            <a:avLst/>
          </a:prstGeom>
        </p:spPr>
      </p:pic>
      <p:cxnSp>
        <p:nvCxnSpPr>
          <p:cNvPr id="18" name="Прямая соединительная линия 17"/>
          <p:cNvCxnSpPr>
            <a:cxnSpLocks/>
          </p:cNvCxnSpPr>
          <p:nvPr userDrawn="1"/>
        </p:nvCxnSpPr>
        <p:spPr bwMode="auto">
          <a:xfrm>
            <a:off x="413048" y="1345474"/>
            <a:ext cx="0" cy="2883946"/>
          </a:xfrm>
          <a:prstGeom prst="line">
            <a:avLst/>
          </a:prstGeom>
          <a:ln w="6350">
            <a:solidFill>
              <a:srgbClr val="5B9BD5"/>
            </a:solidFill>
            <a:miter lim="800000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ject 2"/>
          <p:cNvSpPr txBox="1"/>
          <p:nvPr userDrawn="1"/>
        </p:nvSpPr>
        <p:spPr bwMode="auto">
          <a:xfrm rot="16199999">
            <a:off x="-594619" y="5174370"/>
            <a:ext cx="2015331" cy="166071"/>
          </a:xfrm>
          <a:prstGeom prst="rect">
            <a:avLst/>
          </a:prstGeom>
        </p:spPr>
        <p:txBody>
          <a:bodyPr vert="horz" wrap="square" lIns="36000" tIns="12065" rIns="36000" bIns="36000" rtlCol="0">
            <a:sp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  <a:defRPr/>
            </a:pPr>
            <a:r>
              <a:rPr lang="ru-RU" sz="1000" spc="-15">
                <a:solidFill>
                  <a:srgbClr val="1968B3"/>
                </a:solidFill>
                <a:latin typeface="Gilroy Medium"/>
                <a:cs typeface="Segoe UI Semibold"/>
              </a:rPr>
              <a:t>Группа медицинских компаний</a:t>
            </a:r>
            <a:endParaRPr/>
          </a:p>
        </p:txBody>
      </p:sp>
      <p:sp>
        <p:nvSpPr>
          <p:cNvPr id="20" name="Овал 19"/>
          <p:cNvSpPr/>
          <p:nvPr userDrawn="1"/>
        </p:nvSpPr>
        <p:spPr bwMode="auto">
          <a:xfrm>
            <a:off x="384838" y="6434276"/>
            <a:ext cx="72390" cy="7239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TextBox 20"/>
          <p:cNvSpPr txBox="1"/>
          <p:nvPr userDrawn="1"/>
        </p:nvSpPr>
        <p:spPr bwMode="auto">
          <a:xfrm>
            <a:off x="11662503" y="6410638"/>
            <a:ext cx="462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fld id="{3B4B442B-BEDC-4EBF-9B4C-3FC11D59D1F5}" type="slidenum">
              <a:rPr lang="ru-RU" sz="1200">
                <a:solidFill>
                  <a:srgbClr val="1C6AB4"/>
                </a:solidFill>
                <a:latin typeface="Gilroy Medium"/>
              </a:rPr>
              <a:t>‹#›</a:t>
            </a:fld>
            <a:endParaRPr lang="ru-RU" sz="1200">
              <a:solidFill>
                <a:srgbClr val="1C6AB4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/>
          <p:cNvCxnSpPr>
            <a:cxnSpLocks/>
          </p:cNvCxnSpPr>
          <p:nvPr userDrawn="1"/>
        </p:nvCxnSpPr>
        <p:spPr bwMode="auto">
          <a:xfrm>
            <a:off x="413048" y="1345474"/>
            <a:ext cx="0" cy="2883946"/>
          </a:xfrm>
          <a:prstGeom prst="line">
            <a:avLst/>
          </a:prstGeom>
          <a:ln w="6350">
            <a:solidFill>
              <a:srgbClr val="5B9BD5"/>
            </a:solidFill>
            <a:miter lim="800000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ject 2"/>
          <p:cNvSpPr txBox="1"/>
          <p:nvPr userDrawn="1"/>
        </p:nvSpPr>
        <p:spPr bwMode="auto">
          <a:xfrm rot="16199999">
            <a:off x="-594619" y="5174370"/>
            <a:ext cx="2015331" cy="166071"/>
          </a:xfrm>
          <a:prstGeom prst="rect">
            <a:avLst/>
          </a:prstGeom>
        </p:spPr>
        <p:txBody>
          <a:bodyPr vert="horz" wrap="square" lIns="36000" tIns="12065" rIns="36000" bIns="36000" rtlCol="0">
            <a:sp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  <a:defRPr/>
            </a:pPr>
            <a:r>
              <a:rPr lang="ru-RU" sz="1000" spc="-15">
                <a:solidFill>
                  <a:srgbClr val="1968B3"/>
                </a:solidFill>
                <a:latin typeface="Gilroy Medium"/>
                <a:cs typeface="Segoe UI Semibold"/>
              </a:rPr>
              <a:t>Группа медицинских компаний</a:t>
            </a:r>
            <a:endParaRPr/>
          </a:p>
        </p:txBody>
      </p:sp>
      <p:sp>
        <p:nvSpPr>
          <p:cNvPr id="20" name="Овал 19"/>
          <p:cNvSpPr/>
          <p:nvPr userDrawn="1"/>
        </p:nvSpPr>
        <p:spPr bwMode="auto">
          <a:xfrm>
            <a:off x="384838" y="6434276"/>
            <a:ext cx="72390" cy="7239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TextBox 20"/>
          <p:cNvSpPr txBox="1"/>
          <p:nvPr userDrawn="1"/>
        </p:nvSpPr>
        <p:spPr bwMode="auto">
          <a:xfrm>
            <a:off x="11662503" y="6410638"/>
            <a:ext cx="462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fld id="{3B4B442B-BEDC-4EBF-9B4C-3FC11D59D1F5}" type="slidenum">
              <a:rPr lang="ru-RU" sz="1200">
                <a:solidFill>
                  <a:srgbClr val="1C6AB4"/>
                </a:solidFill>
                <a:latin typeface="Gilroy Medium"/>
              </a:rPr>
              <a:t>‹#›</a:t>
            </a:fld>
            <a:endParaRPr lang="ru-RU" sz="1200">
              <a:solidFill>
                <a:srgbClr val="1C6AB4"/>
              </a:solidFill>
              <a:latin typeface="Gilroy Medium"/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8859286" y="379491"/>
            <a:ext cx="2891580" cy="4135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 userDrawn="1"/>
        </p:nvGrpSpPr>
        <p:grpSpPr bwMode="auto">
          <a:xfrm>
            <a:off x="905256" y="966977"/>
            <a:ext cx="10841747" cy="5415534"/>
            <a:chOff x="905256" y="966977"/>
            <a:chExt cx="10841747" cy="5415534"/>
          </a:xfrm>
        </p:grpSpPr>
        <p:grpSp>
          <p:nvGrpSpPr>
            <p:cNvPr id="8" name="Группа 7"/>
            <p:cNvGrpSpPr/>
            <p:nvPr/>
          </p:nvGrpSpPr>
          <p:grpSpPr bwMode="auto">
            <a:xfrm>
              <a:off x="905256" y="969264"/>
              <a:ext cx="1353312" cy="5413248"/>
              <a:chOff x="905256" y="969264"/>
              <a:chExt cx="1243074" cy="4972296"/>
            </a:xfrm>
          </p:grpSpPr>
          <p:sp>
            <p:nvSpPr>
              <p:cNvPr id="44" name="Прямоугольник 43"/>
              <p:cNvSpPr/>
              <p:nvPr/>
            </p:nvSpPr>
            <p:spPr bwMode="auto">
              <a:xfrm>
                <a:off x="905256" y="969264"/>
                <a:ext cx="1243074" cy="1243074"/>
              </a:xfrm>
              <a:prstGeom prst="rect">
                <a:avLst/>
              </a:prstGeom>
              <a:noFill/>
              <a:ln>
                <a:solidFill>
                  <a:srgbClr val="D4E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45" name="Прямоугольник 44"/>
              <p:cNvSpPr/>
              <p:nvPr/>
            </p:nvSpPr>
            <p:spPr bwMode="auto">
              <a:xfrm>
                <a:off x="905256" y="2212338"/>
                <a:ext cx="1243074" cy="1243074"/>
              </a:xfrm>
              <a:prstGeom prst="rect">
                <a:avLst/>
              </a:prstGeom>
              <a:noFill/>
              <a:ln>
                <a:solidFill>
                  <a:srgbClr val="D4E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46" name="Прямоугольник 45"/>
              <p:cNvSpPr/>
              <p:nvPr/>
            </p:nvSpPr>
            <p:spPr bwMode="auto">
              <a:xfrm>
                <a:off x="905256" y="3444620"/>
                <a:ext cx="1243074" cy="1243074"/>
              </a:xfrm>
              <a:prstGeom prst="rect">
                <a:avLst/>
              </a:prstGeom>
              <a:noFill/>
              <a:ln>
                <a:solidFill>
                  <a:srgbClr val="D4E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47" name="Прямоугольник 46"/>
              <p:cNvSpPr/>
              <p:nvPr/>
            </p:nvSpPr>
            <p:spPr bwMode="auto">
              <a:xfrm>
                <a:off x="905256" y="4698486"/>
                <a:ext cx="1243074" cy="1243074"/>
              </a:xfrm>
              <a:prstGeom prst="rect">
                <a:avLst/>
              </a:prstGeom>
              <a:noFill/>
              <a:ln>
                <a:solidFill>
                  <a:srgbClr val="D4E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grpSp>
          <p:nvGrpSpPr>
            <p:cNvPr id="9" name="Группа 8"/>
            <p:cNvGrpSpPr/>
            <p:nvPr/>
          </p:nvGrpSpPr>
          <p:grpSpPr bwMode="auto">
            <a:xfrm>
              <a:off x="2268416" y="968502"/>
              <a:ext cx="1353312" cy="5413248"/>
              <a:chOff x="905256" y="969264"/>
              <a:chExt cx="1243074" cy="4972296"/>
            </a:xfrm>
          </p:grpSpPr>
          <p:sp>
            <p:nvSpPr>
              <p:cNvPr id="40" name="Прямоугольник 39"/>
              <p:cNvSpPr/>
              <p:nvPr/>
            </p:nvSpPr>
            <p:spPr bwMode="auto">
              <a:xfrm>
                <a:off x="905256" y="969264"/>
                <a:ext cx="1243074" cy="1243074"/>
              </a:xfrm>
              <a:prstGeom prst="rect">
                <a:avLst/>
              </a:prstGeom>
              <a:noFill/>
              <a:ln>
                <a:solidFill>
                  <a:srgbClr val="D4E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41" name="Прямоугольник 40"/>
              <p:cNvSpPr/>
              <p:nvPr/>
            </p:nvSpPr>
            <p:spPr bwMode="auto">
              <a:xfrm>
                <a:off x="905256" y="2212338"/>
                <a:ext cx="1243074" cy="1243074"/>
              </a:xfrm>
              <a:prstGeom prst="rect">
                <a:avLst/>
              </a:prstGeom>
              <a:noFill/>
              <a:ln>
                <a:solidFill>
                  <a:srgbClr val="D4E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42" name="Прямоугольник 41"/>
              <p:cNvSpPr/>
              <p:nvPr/>
            </p:nvSpPr>
            <p:spPr bwMode="auto">
              <a:xfrm>
                <a:off x="905256" y="3444620"/>
                <a:ext cx="1243074" cy="1243074"/>
              </a:xfrm>
              <a:prstGeom prst="rect">
                <a:avLst/>
              </a:prstGeom>
              <a:noFill/>
              <a:ln>
                <a:solidFill>
                  <a:srgbClr val="D4E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43" name="Прямоугольник 42"/>
              <p:cNvSpPr/>
              <p:nvPr/>
            </p:nvSpPr>
            <p:spPr bwMode="auto">
              <a:xfrm>
                <a:off x="905256" y="4698486"/>
                <a:ext cx="1243074" cy="1243074"/>
              </a:xfrm>
              <a:prstGeom prst="rect">
                <a:avLst/>
              </a:prstGeom>
              <a:noFill/>
              <a:ln>
                <a:solidFill>
                  <a:srgbClr val="D4E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grpSp>
          <p:nvGrpSpPr>
            <p:cNvPr id="10" name="Группа 9"/>
            <p:cNvGrpSpPr/>
            <p:nvPr/>
          </p:nvGrpSpPr>
          <p:grpSpPr bwMode="auto">
            <a:xfrm>
              <a:off x="3611443" y="968502"/>
              <a:ext cx="1353312" cy="5413248"/>
              <a:chOff x="905256" y="969264"/>
              <a:chExt cx="1243074" cy="4972296"/>
            </a:xfrm>
          </p:grpSpPr>
          <p:sp>
            <p:nvSpPr>
              <p:cNvPr id="36" name="Прямоугольник 35"/>
              <p:cNvSpPr/>
              <p:nvPr/>
            </p:nvSpPr>
            <p:spPr bwMode="auto">
              <a:xfrm>
                <a:off x="905256" y="969264"/>
                <a:ext cx="1243074" cy="1243074"/>
              </a:xfrm>
              <a:prstGeom prst="rect">
                <a:avLst/>
              </a:prstGeom>
              <a:noFill/>
              <a:ln>
                <a:solidFill>
                  <a:srgbClr val="D4E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37" name="Прямоугольник 36"/>
              <p:cNvSpPr/>
              <p:nvPr/>
            </p:nvSpPr>
            <p:spPr bwMode="auto">
              <a:xfrm>
                <a:off x="905256" y="2212338"/>
                <a:ext cx="1243074" cy="1243074"/>
              </a:xfrm>
              <a:prstGeom prst="rect">
                <a:avLst/>
              </a:prstGeom>
              <a:noFill/>
              <a:ln>
                <a:solidFill>
                  <a:srgbClr val="D4E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38" name="Прямоугольник 37"/>
              <p:cNvSpPr/>
              <p:nvPr/>
            </p:nvSpPr>
            <p:spPr bwMode="auto">
              <a:xfrm>
                <a:off x="905256" y="3444620"/>
                <a:ext cx="1243074" cy="1243074"/>
              </a:xfrm>
              <a:prstGeom prst="rect">
                <a:avLst/>
              </a:prstGeom>
              <a:noFill/>
              <a:ln>
                <a:solidFill>
                  <a:srgbClr val="D4E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39" name="Прямоугольник 38"/>
              <p:cNvSpPr/>
              <p:nvPr/>
            </p:nvSpPr>
            <p:spPr bwMode="auto">
              <a:xfrm>
                <a:off x="905256" y="4698486"/>
                <a:ext cx="1243074" cy="1243074"/>
              </a:xfrm>
              <a:prstGeom prst="rect">
                <a:avLst/>
              </a:prstGeom>
              <a:noFill/>
              <a:ln>
                <a:solidFill>
                  <a:srgbClr val="D4E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grpSp>
          <p:nvGrpSpPr>
            <p:cNvPr id="11" name="Группа 10"/>
            <p:cNvGrpSpPr/>
            <p:nvPr/>
          </p:nvGrpSpPr>
          <p:grpSpPr bwMode="auto">
            <a:xfrm>
              <a:off x="4974603" y="967740"/>
              <a:ext cx="1353312" cy="5413248"/>
              <a:chOff x="905256" y="969264"/>
              <a:chExt cx="1243074" cy="4972296"/>
            </a:xfrm>
          </p:grpSpPr>
          <p:sp>
            <p:nvSpPr>
              <p:cNvPr id="32" name="Прямоугольник 31"/>
              <p:cNvSpPr/>
              <p:nvPr/>
            </p:nvSpPr>
            <p:spPr bwMode="auto">
              <a:xfrm>
                <a:off x="905256" y="969264"/>
                <a:ext cx="1243074" cy="1243074"/>
              </a:xfrm>
              <a:prstGeom prst="rect">
                <a:avLst/>
              </a:prstGeom>
              <a:noFill/>
              <a:ln>
                <a:solidFill>
                  <a:srgbClr val="D4E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33" name="Прямоугольник 32"/>
              <p:cNvSpPr/>
              <p:nvPr/>
            </p:nvSpPr>
            <p:spPr bwMode="auto">
              <a:xfrm>
                <a:off x="905256" y="2212338"/>
                <a:ext cx="1243074" cy="1243074"/>
              </a:xfrm>
              <a:prstGeom prst="rect">
                <a:avLst/>
              </a:prstGeom>
              <a:noFill/>
              <a:ln>
                <a:solidFill>
                  <a:srgbClr val="D4E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34" name="Прямоугольник 33"/>
              <p:cNvSpPr/>
              <p:nvPr/>
            </p:nvSpPr>
            <p:spPr bwMode="auto">
              <a:xfrm>
                <a:off x="905256" y="3444620"/>
                <a:ext cx="1243074" cy="1243074"/>
              </a:xfrm>
              <a:prstGeom prst="rect">
                <a:avLst/>
              </a:prstGeom>
              <a:noFill/>
              <a:ln>
                <a:solidFill>
                  <a:srgbClr val="D4E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35" name="Прямоугольник 34"/>
              <p:cNvSpPr/>
              <p:nvPr/>
            </p:nvSpPr>
            <p:spPr bwMode="auto">
              <a:xfrm>
                <a:off x="905256" y="4698486"/>
                <a:ext cx="1243074" cy="1243074"/>
              </a:xfrm>
              <a:prstGeom prst="rect">
                <a:avLst/>
              </a:prstGeom>
              <a:noFill/>
              <a:ln>
                <a:solidFill>
                  <a:srgbClr val="D4E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grpSp>
          <p:nvGrpSpPr>
            <p:cNvPr id="12" name="Группа 11"/>
            <p:cNvGrpSpPr/>
            <p:nvPr/>
          </p:nvGrpSpPr>
          <p:grpSpPr bwMode="auto">
            <a:xfrm>
              <a:off x="6324344" y="968502"/>
              <a:ext cx="1353312" cy="5413248"/>
              <a:chOff x="905256" y="969264"/>
              <a:chExt cx="1243074" cy="4972296"/>
            </a:xfrm>
          </p:grpSpPr>
          <p:sp>
            <p:nvSpPr>
              <p:cNvPr id="28" name="Прямоугольник 27"/>
              <p:cNvSpPr/>
              <p:nvPr/>
            </p:nvSpPr>
            <p:spPr bwMode="auto">
              <a:xfrm>
                <a:off x="905256" y="969264"/>
                <a:ext cx="1243074" cy="1243074"/>
              </a:xfrm>
              <a:prstGeom prst="rect">
                <a:avLst/>
              </a:prstGeom>
              <a:noFill/>
              <a:ln>
                <a:solidFill>
                  <a:srgbClr val="D4E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9" name="Прямоугольник 28"/>
              <p:cNvSpPr/>
              <p:nvPr/>
            </p:nvSpPr>
            <p:spPr bwMode="auto">
              <a:xfrm>
                <a:off x="905256" y="2212338"/>
                <a:ext cx="1243074" cy="1243074"/>
              </a:xfrm>
              <a:prstGeom prst="rect">
                <a:avLst/>
              </a:prstGeom>
              <a:noFill/>
              <a:ln>
                <a:solidFill>
                  <a:srgbClr val="D4E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30" name="Прямоугольник 29"/>
              <p:cNvSpPr/>
              <p:nvPr/>
            </p:nvSpPr>
            <p:spPr bwMode="auto">
              <a:xfrm>
                <a:off x="905256" y="3444620"/>
                <a:ext cx="1243074" cy="1243074"/>
              </a:xfrm>
              <a:prstGeom prst="rect">
                <a:avLst/>
              </a:prstGeom>
              <a:noFill/>
              <a:ln>
                <a:solidFill>
                  <a:srgbClr val="D4E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31" name="Прямоугольник 30"/>
              <p:cNvSpPr/>
              <p:nvPr/>
            </p:nvSpPr>
            <p:spPr bwMode="auto">
              <a:xfrm>
                <a:off x="905256" y="4698486"/>
                <a:ext cx="1243074" cy="1243074"/>
              </a:xfrm>
              <a:prstGeom prst="rect">
                <a:avLst/>
              </a:prstGeom>
              <a:noFill/>
              <a:ln>
                <a:solidFill>
                  <a:srgbClr val="D4E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grpSp>
          <p:nvGrpSpPr>
            <p:cNvPr id="13" name="Группа 12"/>
            <p:cNvGrpSpPr/>
            <p:nvPr/>
          </p:nvGrpSpPr>
          <p:grpSpPr bwMode="auto">
            <a:xfrm>
              <a:off x="7687504" y="967740"/>
              <a:ext cx="1353312" cy="5413248"/>
              <a:chOff x="905256" y="969264"/>
              <a:chExt cx="1243074" cy="4972296"/>
            </a:xfrm>
          </p:grpSpPr>
          <p:sp>
            <p:nvSpPr>
              <p:cNvPr id="24" name="Прямоугольник 23"/>
              <p:cNvSpPr/>
              <p:nvPr/>
            </p:nvSpPr>
            <p:spPr bwMode="auto">
              <a:xfrm>
                <a:off x="905256" y="969264"/>
                <a:ext cx="1243074" cy="1243074"/>
              </a:xfrm>
              <a:prstGeom prst="rect">
                <a:avLst/>
              </a:prstGeom>
              <a:noFill/>
              <a:ln>
                <a:solidFill>
                  <a:srgbClr val="D4E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5" name="Прямоугольник 24"/>
              <p:cNvSpPr/>
              <p:nvPr/>
            </p:nvSpPr>
            <p:spPr bwMode="auto">
              <a:xfrm>
                <a:off x="905256" y="2212338"/>
                <a:ext cx="1243074" cy="1243074"/>
              </a:xfrm>
              <a:prstGeom prst="rect">
                <a:avLst/>
              </a:prstGeom>
              <a:noFill/>
              <a:ln>
                <a:solidFill>
                  <a:srgbClr val="D4E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6" name="Прямоугольник 25"/>
              <p:cNvSpPr/>
              <p:nvPr/>
            </p:nvSpPr>
            <p:spPr bwMode="auto">
              <a:xfrm>
                <a:off x="905256" y="3444620"/>
                <a:ext cx="1243074" cy="1243074"/>
              </a:xfrm>
              <a:prstGeom prst="rect">
                <a:avLst/>
              </a:prstGeom>
              <a:noFill/>
              <a:ln>
                <a:solidFill>
                  <a:srgbClr val="D4E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7" name="Прямоугольник 26"/>
              <p:cNvSpPr/>
              <p:nvPr/>
            </p:nvSpPr>
            <p:spPr bwMode="auto">
              <a:xfrm>
                <a:off x="905256" y="4698486"/>
                <a:ext cx="1243074" cy="1243074"/>
              </a:xfrm>
              <a:prstGeom prst="rect">
                <a:avLst/>
              </a:prstGeom>
              <a:noFill/>
              <a:ln>
                <a:solidFill>
                  <a:srgbClr val="D4E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grpSp>
          <p:nvGrpSpPr>
            <p:cNvPr id="14" name="Группа 13"/>
            <p:cNvGrpSpPr/>
            <p:nvPr/>
          </p:nvGrpSpPr>
          <p:grpSpPr bwMode="auto">
            <a:xfrm>
              <a:off x="9030531" y="967740"/>
              <a:ext cx="1353312" cy="5413248"/>
              <a:chOff x="905256" y="969264"/>
              <a:chExt cx="1243074" cy="4972296"/>
            </a:xfrm>
          </p:grpSpPr>
          <p:sp>
            <p:nvSpPr>
              <p:cNvPr id="20" name="Прямоугольник 19"/>
              <p:cNvSpPr/>
              <p:nvPr/>
            </p:nvSpPr>
            <p:spPr bwMode="auto">
              <a:xfrm>
                <a:off x="905256" y="969264"/>
                <a:ext cx="1243074" cy="1243074"/>
              </a:xfrm>
              <a:prstGeom prst="rect">
                <a:avLst/>
              </a:prstGeom>
              <a:noFill/>
              <a:ln>
                <a:solidFill>
                  <a:srgbClr val="D4E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1" name="Прямоугольник 20"/>
              <p:cNvSpPr/>
              <p:nvPr/>
            </p:nvSpPr>
            <p:spPr bwMode="auto">
              <a:xfrm>
                <a:off x="905256" y="2212338"/>
                <a:ext cx="1243074" cy="1243074"/>
              </a:xfrm>
              <a:prstGeom prst="rect">
                <a:avLst/>
              </a:prstGeom>
              <a:noFill/>
              <a:ln>
                <a:solidFill>
                  <a:srgbClr val="D4E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2" name="Прямоугольник 21"/>
              <p:cNvSpPr/>
              <p:nvPr/>
            </p:nvSpPr>
            <p:spPr bwMode="auto">
              <a:xfrm>
                <a:off x="905256" y="3444620"/>
                <a:ext cx="1243074" cy="1243074"/>
              </a:xfrm>
              <a:prstGeom prst="rect">
                <a:avLst/>
              </a:prstGeom>
              <a:noFill/>
              <a:ln>
                <a:solidFill>
                  <a:srgbClr val="D4E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3" name="Прямоугольник 22"/>
              <p:cNvSpPr/>
              <p:nvPr/>
            </p:nvSpPr>
            <p:spPr bwMode="auto">
              <a:xfrm>
                <a:off x="905256" y="4698486"/>
                <a:ext cx="1243074" cy="1243074"/>
              </a:xfrm>
              <a:prstGeom prst="rect">
                <a:avLst/>
              </a:prstGeom>
              <a:noFill/>
              <a:ln>
                <a:solidFill>
                  <a:srgbClr val="D4E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grpSp>
          <p:nvGrpSpPr>
            <p:cNvPr id="15" name="Группа 14"/>
            <p:cNvGrpSpPr/>
            <p:nvPr/>
          </p:nvGrpSpPr>
          <p:grpSpPr bwMode="auto">
            <a:xfrm>
              <a:off x="10393691" y="966977"/>
              <a:ext cx="1353312" cy="5413248"/>
              <a:chOff x="905256" y="969264"/>
              <a:chExt cx="1243074" cy="4972296"/>
            </a:xfrm>
          </p:grpSpPr>
          <p:sp>
            <p:nvSpPr>
              <p:cNvPr id="16" name="Прямоугольник 15"/>
              <p:cNvSpPr/>
              <p:nvPr/>
            </p:nvSpPr>
            <p:spPr bwMode="auto">
              <a:xfrm>
                <a:off x="905256" y="969264"/>
                <a:ext cx="1243074" cy="1243074"/>
              </a:xfrm>
              <a:prstGeom prst="rect">
                <a:avLst/>
              </a:prstGeom>
              <a:noFill/>
              <a:ln>
                <a:solidFill>
                  <a:srgbClr val="D4E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7" name="Прямоугольник 16"/>
              <p:cNvSpPr/>
              <p:nvPr/>
            </p:nvSpPr>
            <p:spPr bwMode="auto">
              <a:xfrm>
                <a:off x="905256" y="2212338"/>
                <a:ext cx="1243074" cy="1243074"/>
              </a:xfrm>
              <a:prstGeom prst="rect">
                <a:avLst/>
              </a:prstGeom>
              <a:noFill/>
              <a:ln>
                <a:solidFill>
                  <a:srgbClr val="D4E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8" name="Прямоугольник 17"/>
              <p:cNvSpPr/>
              <p:nvPr/>
            </p:nvSpPr>
            <p:spPr bwMode="auto">
              <a:xfrm>
                <a:off x="905256" y="3444620"/>
                <a:ext cx="1243074" cy="1243074"/>
              </a:xfrm>
              <a:prstGeom prst="rect">
                <a:avLst/>
              </a:prstGeom>
              <a:noFill/>
              <a:ln>
                <a:solidFill>
                  <a:srgbClr val="D4E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9" name="Прямоугольник 18"/>
              <p:cNvSpPr/>
              <p:nvPr/>
            </p:nvSpPr>
            <p:spPr bwMode="auto">
              <a:xfrm>
                <a:off x="905256" y="4698486"/>
                <a:ext cx="1243074" cy="1243074"/>
              </a:xfrm>
              <a:prstGeom prst="rect">
                <a:avLst/>
              </a:prstGeom>
              <a:noFill/>
              <a:ln>
                <a:solidFill>
                  <a:srgbClr val="D4E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BEAABA4-612B-409D-9366-8FC46757E425}" type="datetimeFigureOut">
              <a:rPr lang="ru-RU"/>
              <a:t>16.12.2025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38C6E49-5FAF-4F27-B6BE-8EA24883738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BEAABA4-612B-409D-9366-8FC46757E425}" type="datetimeFigureOut">
              <a:rPr lang="ru-RU"/>
              <a:t>16.12.2025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38C6E49-5FAF-4F27-B6BE-8EA24883738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BEAABA4-612B-409D-9366-8FC46757E425}" type="datetimeFigureOut">
              <a:rPr lang="ru-RU"/>
              <a:t>16.12.2025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38C6E49-5FAF-4F27-B6BE-8EA248837385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media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media2.sv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rgbClr val="D4EAFF"/>
            </a:gs>
            <a:gs pos="99000">
              <a:srgbClr val="98CDFF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7545" flipH="1">
            <a:off x="-1323903" y="1872895"/>
            <a:ext cx="10165061" cy="7808921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 bwMode="auto">
          <a:xfrm>
            <a:off x="604924" y="2112571"/>
            <a:ext cx="775824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085850" algn="l"/>
              </a:tabLst>
              <a:defRPr/>
            </a:pPr>
            <a:r>
              <a:rPr lang="ru-RU" sz="4400">
                <a:solidFill>
                  <a:srgbClr val="2564AD"/>
                </a:solidFill>
                <a:latin typeface="Gilroy Bold"/>
                <a:cs typeface="Segoe UI Semibold"/>
              </a:rPr>
              <a:t>Чекап: современная диагностика здоровья</a:t>
            </a:r>
            <a:endParaRPr/>
          </a:p>
        </p:txBody>
      </p:sp>
      <p:sp>
        <p:nvSpPr>
          <p:cNvPr id="34" name="object 2"/>
          <p:cNvSpPr txBox="1"/>
          <p:nvPr/>
        </p:nvSpPr>
        <p:spPr bwMode="auto">
          <a:xfrm>
            <a:off x="698256" y="3927959"/>
            <a:ext cx="5713815" cy="1376659"/>
          </a:xfrm>
          <a:prstGeom prst="rect">
            <a:avLst/>
          </a:prstGeom>
        </p:spPr>
        <p:txBody>
          <a:bodyPr vert="horz" wrap="square" lIns="36000" tIns="12065" rIns="36000" bIns="36000" rtlCol="0">
            <a:sp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98450" indent="-28575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B61B2"/>
              </a:buClr>
              <a:buFont typeface="Arial"/>
              <a:buChar char="•"/>
              <a:defRPr/>
            </a:pPr>
            <a:r>
              <a:rPr lang="ru-RU" sz="1800" spc="-15">
                <a:solidFill>
                  <a:schemeClr val="tx1">
                    <a:lumMod val="65000"/>
                    <a:lumOff val="35000"/>
                  </a:schemeClr>
                </a:solidFill>
                <a:latin typeface="Gilroy Medium"/>
                <a:cs typeface="Segoe UI Semibold"/>
              </a:rPr>
              <a:t>Комплексная проверка состояния здоровья</a:t>
            </a:r>
            <a:endParaRPr/>
          </a:p>
          <a:p>
            <a:pPr marL="298450" indent="-28575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B61B2"/>
              </a:buClr>
              <a:buFont typeface="Arial"/>
              <a:buChar char="•"/>
              <a:defRPr/>
            </a:pPr>
            <a:r>
              <a:rPr lang="ru-RU" sz="1800" spc="-15">
                <a:solidFill>
                  <a:schemeClr val="tx1">
                    <a:lumMod val="65000"/>
                    <a:lumOff val="35000"/>
                  </a:schemeClr>
                </a:solidFill>
                <a:latin typeface="Gilroy Medium"/>
                <a:cs typeface="Segoe UI Semibold"/>
              </a:rPr>
              <a:t>Выявление бессимптомных заболеваний </a:t>
            </a:r>
            <a:br>
              <a:rPr lang="ru-RU" sz="1800" spc="-15">
                <a:solidFill>
                  <a:schemeClr val="tx1">
                    <a:lumMod val="65000"/>
                    <a:lumOff val="35000"/>
                  </a:schemeClr>
                </a:solidFill>
                <a:latin typeface="Gilroy Medium"/>
                <a:cs typeface="Segoe UI Semibold"/>
              </a:rPr>
            </a:br>
            <a:r>
              <a:rPr lang="ru-RU" sz="1800" spc="-15">
                <a:solidFill>
                  <a:schemeClr val="tx1">
                    <a:lumMod val="65000"/>
                    <a:lumOff val="35000"/>
                  </a:schemeClr>
                </a:solidFill>
                <a:latin typeface="Gilroy Medium"/>
                <a:cs typeface="Segoe UI Semibold"/>
              </a:rPr>
              <a:t>на ранней стадии</a:t>
            </a:r>
            <a:endParaRPr/>
          </a:p>
          <a:p>
            <a:pPr marL="298450" indent="-28575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B61B2"/>
              </a:buClr>
              <a:buFont typeface="Arial"/>
              <a:buChar char="•"/>
              <a:defRPr/>
            </a:pPr>
            <a:r>
              <a:rPr lang="ru-RU" sz="1800" spc="-15">
                <a:solidFill>
                  <a:schemeClr val="tx1">
                    <a:lumMod val="65000"/>
                    <a:lumOff val="35000"/>
                  </a:schemeClr>
                </a:solidFill>
                <a:latin typeface="Gilroy Medium"/>
                <a:cs typeface="Segoe UI Semibold"/>
              </a:rPr>
              <a:t>Индивидуальные рекомендации</a:t>
            </a:r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m="http://schemas.openxmlformats.org/officeDocument/2006/math" xmlns:w="http://schemas.openxmlformats.org/wordprocessingml/2006/main" xmlns:asvg="http://schemas.microsoft.com/office/drawing/2016/SVG/main" r:embed="rId4"/>
              </a:ext>
            </a:extLst>
          </a:blip>
          <a:stretch/>
        </p:blipFill>
        <p:spPr bwMode="auto">
          <a:xfrm>
            <a:off x="698256" y="495192"/>
            <a:ext cx="3510329" cy="118994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 bwMode="auto">
          <a:xfrm>
            <a:off x="604924" y="5850476"/>
            <a:ext cx="47438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085850" algn="l"/>
              </a:tabLst>
              <a:defRPr/>
            </a:pPr>
            <a:r>
              <a:rPr lang="ru-RU" sz="2400" b="1">
                <a:solidFill>
                  <a:srgbClr val="0B61B2"/>
                </a:solidFill>
                <a:latin typeface="Gilroy SemiBold"/>
                <a:cs typeface="Segoe UI Semibold"/>
              </a:rPr>
              <a:t>в «Клинике Эксперт» Иркутск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014" y="495192"/>
            <a:ext cx="457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2"/>
          <a:srcRect l="31763" t="1" r="1" b="-1799"/>
          <a:stretch/>
        </p:blipFill>
        <p:spPr bwMode="auto">
          <a:xfrm rot="16199999">
            <a:off x="7127989" y="2112122"/>
            <a:ext cx="3792251" cy="5699505"/>
          </a:xfrm>
          <a:prstGeom prst="rect">
            <a:avLst/>
          </a:prstGeom>
        </p:spPr>
      </p:pic>
      <p:sp>
        <p:nvSpPr>
          <p:cNvPr id="4" name="Заголовок 1"/>
          <p:cNvSpPr txBox="1"/>
          <p:nvPr/>
        </p:nvSpPr>
        <p:spPr bwMode="auto">
          <a:xfrm>
            <a:off x="292247" y="323029"/>
            <a:ext cx="9608331" cy="38779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95"/>
              </a:spcBef>
              <a:defRPr/>
            </a:pPr>
            <a:r>
              <a:rPr lang="ru-RU" sz="2500" spc="-15">
                <a:solidFill>
                  <a:srgbClr val="1968B3"/>
                </a:solidFill>
                <a:latin typeface="Gilroy Bold"/>
                <a:cs typeface="Segoe UI Semibold"/>
              </a:rPr>
              <a:t>Что такое чекап?</a:t>
            </a:r>
            <a:endParaRPr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951971" y="2111901"/>
            <a:ext cx="4957005" cy="1823131"/>
          </a:xfrm>
          <a:prstGeom prst="rect">
            <a:avLst/>
          </a:prstGeom>
        </p:spPr>
        <p:txBody>
          <a:bodyPr wrap="square" lIns="36000" anchor="t">
            <a:no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ru-RU" sz="1600" u="none" strike="noStrik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roy"/>
              </a:rPr>
              <a:t>Диагностика всего организма за 2-3 дня.</a:t>
            </a:r>
          </a:p>
          <a:p>
            <a:pPr algn="l">
              <a:spcAft>
                <a:spcPts val="600"/>
              </a:spcAft>
              <a:defRPr/>
            </a:pPr>
            <a:r>
              <a:rPr lang="ru-RU" sz="1600" u="none" strike="noStrik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roy"/>
              </a:rPr>
              <a:t>Вы </a:t>
            </a:r>
            <a:r>
              <a:rPr lang="ru-RU" sz="160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Gilroy"/>
              </a:rPr>
              <a:t>можете выбрать программу полной проверки здоровья или определенной области, чтобы узнать настоящую причину боли в голове, спине, животе или суставах.</a:t>
            </a:r>
            <a:endParaRPr dirty="0"/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957199" y="5480563"/>
            <a:ext cx="2249037" cy="492443"/>
          </a:xfrm>
          <a:prstGeom prst="rect">
            <a:avLst/>
          </a:prstGeom>
          <a:noFill/>
        </p:spPr>
        <p:txBody>
          <a:bodyPr wrap="square" lIns="36000" anchor="t">
            <a:spAutoFit/>
          </a:bodyPr>
          <a:lstStyle/>
          <a:p>
            <a:pPr defTabSz="457200">
              <a:spcAft>
                <a:spcPts val="369"/>
              </a:spcAft>
              <a:defRPr/>
            </a:pPr>
            <a:r>
              <a:rPr lang="ru-RU" sz="1300">
                <a:solidFill>
                  <a:schemeClr val="tx1">
                    <a:lumMod val="75000"/>
                    <a:lumOff val="25000"/>
                  </a:schemeClr>
                </a:solidFill>
                <a:latin typeface="Gilroy"/>
              </a:rPr>
              <a:t>Возможность выявить болезнь на ранней стадии</a:t>
            </a:r>
            <a:endParaRPr/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951971" y="4371078"/>
            <a:ext cx="1920265" cy="492443"/>
          </a:xfrm>
          <a:prstGeom prst="rect">
            <a:avLst/>
          </a:prstGeom>
          <a:noFill/>
        </p:spPr>
        <p:txBody>
          <a:bodyPr wrap="square" lIns="36000" anchor="t">
            <a:spAutoFit/>
          </a:bodyPr>
          <a:lstStyle/>
          <a:p>
            <a:pPr defTabSz="457200">
              <a:spcAft>
                <a:spcPts val="369"/>
              </a:spcAft>
              <a:defRPr/>
            </a:pPr>
            <a:r>
              <a:rPr lang="ru-RU" sz="1300">
                <a:solidFill>
                  <a:schemeClr val="tx1">
                    <a:lumMod val="75000"/>
                    <a:lumOff val="25000"/>
                  </a:schemeClr>
                </a:solidFill>
                <a:latin typeface="Gilroy"/>
              </a:rPr>
              <a:t>Диагностика здоровья за короткий срок</a:t>
            </a:r>
            <a:endParaRPr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3248610" y="4371078"/>
            <a:ext cx="1597320" cy="492443"/>
          </a:xfrm>
          <a:prstGeom prst="rect">
            <a:avLst/>
          </a:prstGeom>
          <a:noFill/>
        </p:spPr>
        <p:txBody>
          <a:bodyPr wrap="square" lIns="36000" anchor="t">
            <a:spAutoFit/>
          </a:bodyPr>
          <a:lstStyle/>
          <a:p>
            <a:pPr defTabSz="457200">
              <a:spcAft>
                <a:spcPts val="369"/>
              </a:spcAft>
              <a:defRPr/>
            </a:pPr>
            <a:r>
              <a:rPr lang="ru-RU" sz="1300">
                <a:solidFill>
                  <a:schemeClr val="tx1">
                    <a:lumMod val="75000"/>
                    <a:lumOff val="25000"/>
                  </a:schemeClr>
                </a:solidFill>
                <a:latin typeface="Gilroy"/>
              </a:rPr>
              <a:t>Вся диагностика в одной клинике</a:t>
            </a:r>
            <a:endParaRPr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3248610" y="5562909"/>
            <a:ext cx="2466928" cy="292388"/>
          </a:xfrm>
          <a:prstGeom prst="rect">
            <a:avLst/>
          </a:prstGeom>
          <a:noFill/>
        </p:spPr>
        <p:txBody>
          <a:bodyPr wrap="square" lIns="36000" anchor="t">
            <a:spAutoFit/>
          </a:bodyPr>
          <a:lstStyle/>
          <a:p>
            <a:pPr defTabSz="457200">
              <a:spcAft>
                <a:spcPts val="369"/>
              </a:spcAft>
              <a:defRPr/>
            </a:pP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"/>
              </a:rPr>
              <a:t>Скидка на пакет </a:t>
            </a:r>
            <a:r>
              <a:rPr lang="ru-RU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roy"/>
              </a:rPr>
              <a:t>услуг</a:t>
            </a:r>
            <a:endParaRPr dirty="0"/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859441" y="1267649"/>
            <a:ext cx="49609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spc="-15" dirty="0" err="1" smtClean="0">
                <a:solidFill>
                  <a:srgbClr val="5B9BD5"/>
                </a:solidFill>
                <a:latin typeface="Gilroy Medium"/>
                <a:cs typeface="Segoe UI Semibold"/>
              </a:rPr>
              <a:t>Чекап</a:t>
            </a:r>
            <a:r>
              <a:rPr lang="ru-RU" sz="2000" spc="-15" dirty="0" smtClean="0">
                <a:solidFill>
                  <a:srgbClr val="5B9BD5"/>
                </a:solidFill>
                <a:latin typeface="Gilroy Medium"/>
                <a:cs typeface="Segoe UI Semibold"/>
              </a:rPr>
              <a:t> </a:t>
            </a:r>
            <a:r>
              <a:rPr lang="ru-RU" sz="2000" spc="-15" dirty="0">
                <a:solidFill>
                  <a:srgbClr val="5B9BD5"/>
                </a:solidFill>
                <a:latin typeface="Gilroy Medium"/>
                <a:cs typeface="Segoe UI Semibold"/>
              </a:rPr>
              <a:t>в «Клинике Эксперт» – </a:t>
            </a:r>
            <a:endParaRPr dirty="0"/>
          </a:p>
          <a:p>
            <a:pPr>
              <a:defRPr/>
            </a:pPr>
            <a:r>
              <a:rPr lang="ru-RU" sz="2000" spc="-15" dirty="0">
                <a:solidFill>
                  <a:srgbClr val="5B9BD5"/>
                </a:solidFill>
                <a:latin typeface="Gilroy Medium"/>
                <a:cs typeface="Segoe UI Semibold"/>
              </a:rPr>
              <a:t>это комплексная проверка организма.</a:t>
            </a:r>
            <a:endParaRPr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954419" y="3754897"/>
            <a:ext cx="575114" cy="5751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3187891" y="3777471"/>
            <a:ext cx="529966" cy="52996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859441" y="4950596"/>
            <a:ext cx="529967" cy="52996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3187891" y="4917814"/>
            <a:ext cx="562749" cy="56274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6651732" y="1115069"/>
            <a:ext cx="3364120" cy="418065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8633976" y="2507370"/>
            <a:ext cx="3070168" cy="30701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10800000">
            <a:off x="9247091" y="1220298"/>
            <a:ext cx="3762333" cy="4632836"/>
          </a:xfrm>
          <a:custGeom>
            <a:avLst/>
            <a:gdLst>
              <a:gd name="connsiteX0" fmla="*/ 5334974 w 5334974"/>
              <a:gd name="connsiteY0" fmla="*/ 0 h 6569344"/>
              <a:gd name="connsiteX1" fmla="*/ 5334974 w 5334974"/>
              <a:gd name="connsiteY1" fmla="*/ 6569344 h 6569344"/>
              <a:gd name="connsiteX2" fmla="*/ 1142500 w 5334974"/>
              <a:gd name="connsiteY2" fmla="*/ 6569344 h 6569344"/>
              <a:gd name="connsiteX3" fmla="*/ 1142501 w 5334974"/>
              <a:gd name="connsiteY3" fmla="*/ 1719876 h 6569344"/>
              <a:gd name="connsiteX4" fmla="*/ 0 w 5334974"/>
              <a:gd name="connsiteY4" fmla="*/ 1719876 h 6569344"/>
              <a:gd name="connsiteX5" fmla="*/ 0 w 5334974"/>
              <a:gd name="connsiteY5" fmla="*/ 0 h 6569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74" h="6569344" extrusionOk="0">
                <a:moveTo>
                  <a:pt x="5334974" y="0"/>
                </a:moveTo>
                <a:lnTo>
                  <a:pt x="5334974" y="6569344"/>
                </a:lnTo>
                <a:lnTo>
                  <a:pt x="1142500" y="6569344"/>
                </a:lnTo>
                <a:lnTo>
                  <a:pt x="1142501" y="1719876"/>
                </a:lnTo>
                <a:lnTo>
                  <a:pt x="0" y="1719876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9" name="Скругленный прямоугольник 18"/>
          <p:cNvSpPr/>
          <p:nvPr/>
        </p:nvSpPr>
        <p:spPr bwMode="auto">
          <a:xfrm>
            <a:off x="292246" y="1261276"/>
            <a:ext cx="7541972" cy="794601"/>
          </a:xfrm>
          <a:prstGeom prst="roundRect">
            <a:avLst>
              <a:gd name="adj" fmla="val 16667"/>
            </a:avLst>
          </a:prstGeom>
          <a:solidFill>
            <a:srgbClr val="D4E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Заголовок 1"/>
          <p:cNvSpPr txBox="1"/>
          <p:nvPr/>
        </p:nvSpPr>
        <p:spPr bwMode="auto">
          <a:xfrm>
            <a:off x="292246" y="699357"/>
            <a:ext cx="9608331" cy="52968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95"/>
              </a:spcBef>
              <a:defRPr/>
            </a:pPr>
            <a:r>
              <a:rPr lang="ru-RU" sz="2500" spc="-15" dirty="0">
                <a:solidFill>
                  <a:srgbClr val="1968B3"/>
                </a:solidFill>
                <a:latin typeface="Gilroy Bold"/>
                <a:cs typeface="Segoe UI Semibold"/>
              </a:rPr>
              <a:t>«Программа на базе УЗИ»</a:t>
            </a:r>
          </a:p>
        </p:txBody>
      </p:sp>
      <p:sp>
        <p:nvSpPr>
          <p:cNvPr id="7" name="Заголовок 1"/>
          <p:cNvSpPr txBox="1"/>
          <p:nvPr/>
        </p:nvSpPr>
        <p:spPr bwMode="auto">
          <a:xfrm>
            <a:off x="292247" y="352919"/>
            <a:ext cx="9608331" cy="38779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95"/>
              </a:spcBef>
              <a:defRPr/>
            </a:pPr>
            <a:r>
              <a:rPr lang="ru-RU" sz="1800" spc="-15">
                <a:solidFill>
                  <a:srgbClr val="1968B3"/>
                </a:solidFill>
                <a:latin typeface="Gilroy Medium"/>
                <a:cs typeface="Segoe UI Semibold"/>
              </a:rPr>
              <a:t>Для мужчин до 40 лет </a:t>
            </a: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22676" y="1361983"/>
            <a:ext cx="3883880" cy="554316"/>
          </a:xfrm>
          <a:prstGeom prst="rect">
            <a:avLst/>
          </a:prstGeom>
        </p:spPr>
        <p:txBody>
          <a:bodyPr wrap="square" lIns="36000" anchor="t">
            <a:no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ru-RU" sz="160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Gilroy"/>
              </a:rPr>
              <a:t>Комплексная диагностика основных показателей женского здоровья</a:t>
            </a:r>
            <a:endParaRPr dirty="0"/>
          </a:p>
        </p:txBody>
      </p:sp>
      <p:sp>
        <p:nvSpPr>
          <p:cNvPr id="23" name="Заголовок 1"/>
          <p:cNvSpPr txBox="1"/>
          <p:nvPr/>
        </p:nvSpPr>
        <p:spPr bwMode="auto">
          <a:xfrm>
            <a:off x="5762679" y="1393734"/>
            <a:ext cx="1849209" cy="52968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95"/>
              </a:spcBef>
              <a:defRPr/>
            </a:pPr>
            <a:r>
              <a:rPr lang="ru-RU" sz="3200" spc="-15">
                <a:solidFill>
                  <a:srgbClr val="E9515A"/>
                </a:solidFill>
                <a:latin typeface="Gilroy Bold"/>
                <a:cs typeface="Segoe UI Semibold"/>
              </a:rPr>
              <a:t>27 900 ₽</a:t>
            </a: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597046" y="2129171"/>
            <a:ext cx="496277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buClr>
                <a:srgbClr val="5B9BD5"/>
              </a:buClr>
              <a:defRPr/>
            </a:pPr>
            <a:r>
              <a:rPr lang="ru-RU" spc="-15" dirty="0">
                <a:solidFill>
                  <a:srgbClr val="5B9BD5"/>
                </a:solidFill>
                <a:latin typeface="Gilroy Medium"/>
                <a:ea typeface="Liberation Sans"/>
                <a:cs typeface="Segoe UI Semibold"/>
              </a:rPr>
              <a:t>Лабораторная диагностика:</a:t>
            </a:r>
            <a:endParaRPr dirty="0"/>
          </a:p>
          <a:p>
            <a:pPr marL="285750" indent="-285750" defTabSz="457200">
              <a:buClr>
                <a:srgbClr val="5B9BD5"/>
              </a:buClr>
              <a:buFont typeface="Arial"/>
              <a:buChar char="•"/>
              <a:defRPr/>
            </a:pPr>
            <a:r>
              <a:rPr lang="ru-RU" dirty="0">
                <a:solidFill>
                  <a:srgbClr val="292929"/>
                </a:solidFill>
                <a:latin typeface="Gilroy"/>
                <a:cs typeface="Gotham Pro Regular"/>
              </a:rPr>
              <a:t>Взятие крови из периферической вены</a:t>
            </a:r>
            <a:endParaRPr dirty="0"/>
          </a:p>
          <a:p>
            <a:pPr marL="285750" indent="-285750" defTabSz="457200">
              <a:buClr>
                <a:srgbClr val="5B9BD5"/>
              </a:buClr>
              <a:buFont typeface="Arial"/>
              <a:buChar char="•"/>
              <a:defRPr/>
            </a:pPr>
            <a:r>
              <a:rPr lang="ru-RU" dirty="0">
                <a:solidFill>
                  <a:srgbClr val="292929"/>
                </a:solidFill>
                <a:latin typeface="Gilroy"/>
                <a:cs typeface="Gotham Pro Regular"/>
              </a:rPr>
              <a:t>Общий анализ крови </a:t>
            </a:r>
            <a:r>
              <a:rPr lang="ru-RU" dirty="0" smtClean="0">
                <a:solidFill>
                  <a:srgbClr val="292929"/>
                </a:solidFill>
                <a:latin typeface="Gilroy"/>
                <a:cs typeface="Gotham Pro Regular"/>
              </a:rPr>
              <a:t>развернутый</a:t>
            </a:r>
            <a:endParaRPr dirty="0" smtClean="0"/>
          </a:p>
          <a:p>
            <a:pPr marL="285750" indent="-285750" defTabSz="457200">
              <a:buClr>
                <a:srgbClr val="5B9BD5"/>
              </a:buClr>
              <a:buFont typeface="Arial"/>
              <a:buChar char="•"/>
              <a:defRPr/>
            </a:pPr>
            <a:r>
              <a:rPr lang="ru-RU" dirty="0" smtClean="0">
                <a:solidFill>
                  <a:srgbClr val="292929"/>
                </a:solidFill>
                <a:latin typeface="Gilroy"/>
                <a:cs typeface="Gotham Pro Regular"/>
              </a:rPr>
              <a:t>АЛТ, АСТ</a:t>
            </a:r>
            <a:endParaRPr dirty="0"/>
          </a:p>
          <a:p>
            <a:pPr marL="285750" indent="-285750" defTabSz="457200">
              <a:buClr>
                <a:srgbClr val="5B9BD5"/>
              </a:buClr>
              <a:buFont typeface="Arial"/>
              <a:buChar char="•"/>
              <a:defRPr/>
            </a:pPr>
            <a:r>
              <a:rPr lang="ru-RU" dirty="0" err="1" smtClean="0">
                <a:solidFill>
                  <a:srgbClr val="292929"/>
                </a:solidFill>
                <a:latin typeface="Gilroy"/>
              </a:rPr>
              <a:t>Креатинин</a:t>
            </a:r>
            <a:r>
              <a:rPr lang="ru-RU" dirty="0" smtClean="0">
                <a:solidFill>
                  <a:srgbClr val="292929"/>
                </a:solidFill>
                <a:latin typeface="Gilroy"/>
              </a:rPr>
              <a:t>, глюкоза, общий билирубин, общий тестостерон, антитела к бледной трепонеме</a:t>
            </a:r>
            <a:endParaRPr dirty="0"/>
          </a:p>
          <a:p>
            <a:pPr marL="285750" indent="-285750" defTabSz="457200">
              <a:buClr>
                <a:srgbClr val="5B9BD5"/>
              </a:buClr>
              <a:buFont typeface="Arial"/>
              <a:buChar char="•"/>
              <a:defRPr/>
            </a:pPr>
            <a:r>
              <a:rPr lang="ru-RU" dirty="0" smtClean="0">
                <a:solidFill>
                  <a:srgbClr val="292929"/>
                </a:solidFill>
                <a:latin typeface="Gilroy"/>
                <a:cs typeface="Gotham Pro Regular"/>
              </a:rPr>
              <a:t>Общий </a:t>
            </a:r>
            <a:r>
              <a:rPr lang="ru-RU" dirty="0">
                <a:solidFill>
                  <a:srgbClr val="292929"/>
                </a:solidFill>
                <a:latin typeface="Gilroy"/>
                <a:cs typeface="Gotham Pro Regular"/>
              </a:rPr>
              <a:t>(клинический) анализ мочи</a:t>
            </a:r>
            <a:endParaRPr dirty="0"/>
          </a:p>
          <a:p>
            <a:pPr marL="285750" indent="-285750" defTabSz="457200">
              <a:buClr>
                <a:srgbClr val="5B9BD5"/>
              </a:buClr>
              <a:buFont typeface="Arial"/>
              <a:buChar char="•"/>
              <a:defRPr/>
            </a:pPr>
            <a:r>
              <a:rPr lang="ru-RU" dirty="0">
                <a:solidFill>
                  <a:srgbClr val="292929"/>
                </a:solidFill>
                <a:latin typeface="Gilroy"/>
                <a:cs typeface="Gotham Pro Regular"/>
              </a:rPr>
              <a:t>Цитологическое исследование микропрепарата тканей </a:t>
            </a:r>
            <a:r>
              <a:rPr lang="ru-RU" dirty="0" smtClean="0">
                <a:solidFill>
                  <a:srgbClr val="292929"/>
                </a:solidFill>
                <a:latin typeface="Gilroy"/>
                <a:cs typeface="Gotham Pro Regular"/>
              </a:rPr>
              <a:t>желудка на </a:t>
            </a:r>
            <a:r>
              <a:rPr lang="ru-RU" dirty="0">
                <a:solidFill>
                  <a:srgbClr val="292929"/>
                </a:solidFill>
                <a:latin typeface="Gilroy"/>
                <a:cs typeface="Gotham Pro Regular"/>
              </a:rPr>
              <a:t>наличие </a:t>
            </a:r>
            <a:r>
              <a:rPr lang="ru-RU" dirty="0" err="1">
                <a:solidFill>
                  <a:srgbClr val="292929"/>
                </a:solidFill>
                <a:latin typeface="Gilroy"/>
                <a:cs typeface="Gotham Pro Regular"/>
              </a:rPr>
              <a:t>H.pylori</a:t>
            </a:r>
            <a:endParaRPr lang="ru-RU" dirty="0">
              <a:solidFill>
                <a:srgbClr val="292929"/>
              </a:solidFill>
              <a:latin typeface="Gilroy"/>
              <a:cs typeface="Gotham Pro Regular"/>
            </a:endParaRPr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597046" y="5328490"/>
            <a:ext cx="39515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buClr>
                <a:srgbClr val="5B9BD5"/>
              </a:buClr>
              <a:defRPr/>
            </a:pPr>
            <a:r>
              <a:rPr lang="ru-RU" spc="-15" dirty="0">
                <a:solidFill>
                  <a:srgbClr val="5B9BD5"/>
                </a:solidFill>
                <a:latin typeface="Gilroy Medium"/>
                <a:ea typeface="Liberation Sans"/>
                <a:cs typeface="Segoe UI Semibold"/>
              </a:rPr>
              <a:t>Функциональная диагностика:</a:t>
            </a:r>
            <a:endParaRPr dirty="0"/>
          </a:p>
          <a:p>
            <a:pPr marL="285750" indent="-285750" defTabSz="457200">
              <a:buClr>
                <a:srgbClr val="5B9BD5"/>
              </a:buClr>
              <a:buFont typeface="Arial"/>
              <a:buChar char="•"/>
              <a:defRPr/>
            </a:pPr>
            <a:r>
              <a:rPr lang="ru-RU" dirty="0" smtClean="0">
                <a:solidFill>
                  <a:srgbClr val="292929"/>
                </a:solidFill>
                <a:latin typeface="Gilroy"/>
                <a:cs typeface="Gotham Pro Regular"/>
              </a:rPr>
              <a:t>ЭКГ</a:t>
            </a:r>
            <a:endParaRPr dirty="0"/>
          </a:p>
          <a:p>
            <a:pPr marL="171450" indent="-171450" defTabSz="457200">
              <a:buClr>
                <a:srgbClr val="5B9BD5"/>
              </a:buClr>
              <a:buFont typeface="Arial"/>
              <a:buChar char="•"/>
              <a:defRPr/>
            </a:pPr>
            <a:endParaRPr lang="ru-RU" b="1" dirty="0">
              <a:solidFill>
                <a:srgbClr val="292929"/>
              </a:solidFill>
              <a:latin typeface="Gilroy"/>
              <a:cs typeface="Gotham Pro Regular"/>
            </a:endParaRP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5966421" y="3100258"/>
            <a:ext cx="4832525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buClr>
                <a:srgbClr val="5B9BD5"/>
              </a:buClr>
              <a:defRPr/>
            </a:pPr>
            <a:r>
              <a:rPr lang="ru-RU" spc="-15" dirty="0" smtClean="0">
                <a:solidFill>
                  <a:srgbClr val="5B9BD5"/>
                </a:solidFill>
                <a:latin typeface="Gilroy Medium"/>
                <a:ea typeface="Liberation Sans"/>
                <a:cs typeface="Segoe UI Semibold"/>
              </a:rPr>
              <a:t>Ультразвуковая </a:t>
            </a:r>
            <a:r>
              <a:rPr lang="ru-RU" spc="-15" dirty="0">
                <a:solidFill>
                  <a:srgbClr val="5B9BD5"/>
                </a:solidFill>
                <a:latin typeface="Gilroy Medium"/>
                <a:ea typeface="Liberation Sans"/>
                <a:cs typeface="Segoe UI Semibold"/>
              </a:rPr>
              <a:t>диагностика:</a:t>
            </a:r>
            <a:endParaRPr dirty="0"/>
          </a:p>
          <a:p>
            <a:pPr marL="285750" indent="-285750" defTabSz="457200">
              <a:buClr>
                <a:srgbClr val="5B9BD5"/>
              </a:buClr>
              <a:buFont typeface="Arial"/>
              <a:buChar char="•"/>
              <a:defRPr/>
            </a:pPr>
            <a:r>
              <a:rPr lang="ru-RU" dirty="0" smtClean="0">
                <a:solidFill>
                  <a:srgbClr val="292929"/>
                </a:solidFill>
                <a:latin typeface="Gilroy"/>
                <a:cs typeface="Gotham Pro Regular"/>
              </a:rPr>
              <a:t>УЗИ </a:t>
            </a:r>
            <a:r>
              <a:rPr lang="ru-RU" dirty="0">
                <a:solidFill>
                  <a:srgbClr val="292929"/>
                </a:solidFill>
                <a:latin typeface="Gilroy"/>
                <a:cs typeface="Gotham Pro Regular"/>
              </a:rPr>
              <a:t>предстательной железы</a:t>
            </a:r>
            <a:endParaRPr dirty="0"/>
          </a:p>
          <a:p>
            <a:pPr marL="285750" indent="-285750" defTabSz="457200">
              <a:buClr>
                <a:srgbClr val="5B9BD5"/>
              </a:buClr>
              <a:buFont typeface="Arial"/>
              <a:buChar char="•"/>
              <a:defRPr/>
            </a:pPr>
            <a:r>
              <a:rPr lang="ru-RU" dirty="0" smtClean="0">
                <a:solidFill>
                  <a:srgbClr val="292929"/>
                </a:solidFill>
                <a:latin typeface="Gilroy"/>
                <a:cs typeface="Gotham Pro Regular"/>
              </a:rPr>
              <a:t>УЗИ </a:t>
            </a:r>
            <a:r>
              <a:rPr lang="ru-RU" dirty="0">
                <a:solidFill>
                  <a:srgbClr val="292929"/>
                </a:solidFill>
                <a:latin typeface="Gilroy"/>
                <a:cs typeface="Gotham Pro Regular"/>
              </a:rPr>
              <a:t>органов брюшной полости комплексное</a:t>
            </a:r>
            <a:endParaRPr dirty="0"/>
          </a:p>
          <a:p>
            <a:pPr marL="285750" indent="-285750" defTabSz="457200">
              <a:buClr>
                <a:srgbClr val="5B9BD5"/>
              </a:buClr>
              <a:buFont typeface="Arial"/>
              <a:buChar char="•"/>
              <a:defRPr/>
            </a:pPr>
            <a:r>
              <a:rPr lang="ru-RU" dirty="0" smtClean="0">
                <a:solidFill>
                  <a:srgbClr val="292929"/>
                </a:solidFill>
                <a:latin typeface="Gilroy"/>
                <a:cs typeface="Gotham Pro Regular"/>
              </a:rPr>
              <a:t>УЗИ </a:t>
            </a:r>
            <a:r>
              <a:rPr lang="ru-RU" dirty="0">
                <a:solidFill>
                  <a:srgbClr val="292929"/>
                </a:solidFill>
                <a:latin typeface="Gilroy"/>
                <a:cs typeface="Gotham Pro Regular"/>
              </a:rPr>
              <a:t>щитовидной железы и паращитовидных желез</a:t>
            </a:r>
            <a:endParaRPr dirty="0"/>
          </a:p>
          <a:p>
            <a:pPr marL="171450" indent="-171450" defTabSz="457200">
              <a:buClr>
                <a:srgbClr val="5B9BD5"/>
              </a:buClr>
              <a:buFont typeface="Arial"/>
              <a:buChar char="•"/>
              <a:defRPr/>
            </a:pPr>
            <a:endParaRPr lang="ru-RU" b="1" dirty="0">
              <a:solidFill>
                <a:srgbClr val="292929"/>
              </a:solidFill>
              <a:latin typeface="Gilroy"/>
              <a:cs typeface="Gotham Pro Regular"/>
            </a:endParaRPr>
          </a:p>
          <a:p>
            <a:pPr defTabSz="457200">
              <a:buClr>
                <a:srgbClr val="5B9BD5"/>
              </a:buClr>
              <a:defRPr/>
            </a:pPr>
            <a:r>
              <a:rPr lang="ru-RU" spc="-15" dirty="0">
                <a:solidFill>
                  <a:srgbClr val="5B9BD5"/>
                </a:solidFill>
                <a:latin typeface="Gilroy Medium"/>
                <a:ea typeface="Liberation Sans"/>
                <a:cs typeface="Segoe UI Semibold"/>
              </a:rPr>
              <a:t>Рентгенография легких </a:t>
            </a:r>
            <a:br>
              <a:rPr lang="ru-RU" spc="-15" dirty="0">
                <a:solidFill>
                  <a:srgbClr val="5B9BD5"/>
                </a:solidFill>
                <a:latin typeface="Gilroy Medium"/>
                <a:ea typeface="Liberation Sans"/>
                <a:cs typeface="Segoe UI Semibold"/>
              </a:rPr>
            </a:br>
            <a:r>
              <a:rPr lang="ru-RU" spc="-15" dirty="0">
                <a:solidFill>
                  <a:srgbClr val="5B9BD5"/>
                </a:solidFill>
                <a:latin typeface="Gilroy Medium"/>
                <a:ea typeface="Liberation Sans"/>
                <a:cs typeface="Segoe UI Semibold"/>
              </a:rPr>
              <a:t>в одной проекции</a:t>
            </a:r>
            <a:endParaRPr dirty="0"/>
          </a:p>
          <a:p>
            <a:pPr defTabSz="457200">
              <a:buClr>
                <a:srgbClr val="5B9BD5"/>
              </a:buClr>
              <a:defRPr/>
            </a:pPr>
            <a:endParaRPr lang="ru-RU" spc="-15" dirty="0">
              <a:solidFill>
                <a:srgbClr val="5B9BD5"/>
              </a:solidFill>
              <a:latin typeface="Gilroy Medium"/>
              <a:ea typeface="Liberation Sans"/>
              <a:cs typeface="Segoe UI Semibold"/>
            </a:endParaRPr>
          </a:p>
          <a:p>
            <a:pPr defTabSz="457200">
              <a:buClr>
                <a:srgbClr val="5B9BD5"/>
              </a:buClr>
              <a:defRPr/>
            </a:pPr>
            <a:r>
              <a:rPr lang="ru-RU" spc="-15" dirty="0">
                <a:solidFill>
                  <a:srgbClr val="5B9BD5"/>
                </a:solidFill>
                <a:latin typeface="Gilroy Medium"/>
                <a:ea typeface="Liberation Sans"/>
                <a:cs typeface="Segoe UI Semibold"/>
              </a:rPr>
              <a:t>Приемы специалистов:</a:t>
            </a:r>
            <a:endParaRPr dirty="0"/>
          </a:p>
          <a:p>
            <a:pPr marL="285750" indent="-285750" defTabSz="457200">
              <a:buClr>
                <a:srgbClr val="5B9BD5"/>
              </a:buClr>
              <a:buFont typeface="Arial"/>
              <a:buChar char="•"/>
              <a:defRPr/>
            </a:pPr>
            <a:r>
              <a:rPr lang="ru-RU" dirty="0">
                <a:solidFill>
                  <a:srgbClr val="292929"/>
                </a:solidFill>
                <a:latin typeface="Gilroy"/>
                <a:cs typeface="Gotham Pro Regular"/>
              </a:rPr>
              <a:t>Прием </a:t>
            </a:r>
            <a:r>
              <a:rPr lang="ru-RU" dirty="0" smtClean="0">
                <a:solidFill>
                  <a:srgbClr val="292929"/>
                </a:solidFill>
                <a:latin typeface="Gilroy"/>
                <a:cs typeface="Gotham Pro Regular"/>
              </a:rPr>
              <a:t>врача-уролога</a:t>
            </a:r>
            <a:endParaRPr dirty="0"/>
          </a:p>
          <a:p>
            <a:pPr marL="285750" indent="-285750" defTabSz="457200">
              <a:buClr>
                <a:srgbClr val="5B9BD5"/>
              </a:buClr>
              <a:buFont typeface="Arial"/>
              <a:buChar char="•"/>
              <a:defRPr/>
            </a:pPr>
            <a:r>
              <a:rPr lang="ru-RU" dirty="0">
                <a:solidFill>
                  <a:srgbClr val="292929"/>
                </a:solidFill>
                <a:latin typeface="Gilroy"/>
                <a:cs typeface="Gotham Pro Regular"/>
              </a:rPr>
              <a:t>Прием </a:t>
            </a:r>
            <a:r>
              <a:rPr lang="ru-RU" dirty="0" smtClean="0">
                <a:solidFill>
                  <a:srgbClr val="292929"/>
                </a:solidFill>
                <a:latin typeface="Gilroy"/>
                <a:cs typeface="Gotham Pro Regular"/>
              </a:rPr>
              <a:t>врача терапевта</a:t>
            </a:r>
            <a:endParaRPr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966421" y="211515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>
              <a:buClr>
                <a:srgbClr val="5B9BD5"/>
              </a:buClr>
              <a:defRPr/>
            </a:pPr>
            <a:r>
              <a:rPr lang="ru-RU" spc="-15" dirty="0">
                <a:solidFill>
                  <a:srgbClr val="5B9BD5"/>
                </a:solidFill>
                <a:latin typeface="Gilroy Medium"/>
                <a:cs typeface="Segoe UI Semibold"/>
              </a:rPr>
              <a:t>Эндоскопия:</a:t>
            </a:r>
            <a:endParaRPr lang="ru-RU" dirty="0"/>
          </a:p>
          <a:p>
            <a:pPr marL="285750" indent="-285750" defTabSz="457200">
              <a:buClr>
                <a:srgbClr val="5B9BD5"/>
              </a:buClr>
              <a:buFont typeface="Arial"/>
              <a:buChar char="•"/>
              <a:defRPr/>
            </a:pPr>
            <a:r>
              <a:rPr lang="ru-RU" dirty="0">
                <a:solidFill>
                  <a:srgbClr val="292929"/>
                </a:solidFill>
                <a:latin typeface="Gilroy"/>
                <a:cs typeface="Gotham Pro Regular"/>
              </a:rPr>
              <a:t>ФГДС</a:t>
            </a:r>
            <a:endParaRPr lang="ru-RU" dirty="0"/>
          </a:p>
          <a:p>
            <a:pPr marL="285750" indent="-285750" defTabSz="457200">
              <a:buClr>
                <a:srgbClr val="5B9BD5"/>
              </a:buClr>
              <a:buFont typeface="Arial"/>
              <a:buChar char="•"/>
              <a:defRPr/>
            </a:pPr>
            <a:r>
              <a:rPr lang="ru-RU" dirty="0" err="1">
                <a:solidFill>
                  <a:srgbClr val="292929"/>
                </a:solidFill>
                <a:latin typeface="Gilroy"/>
                <a:cs typeface="Gotham Pro Regular"/>
              </a:rPr>
              <a:t>Видеоколоноскопия</a:t>
            </a:r>
            <a:endParaRPr lang="ru-RU" dirty="0">
              <a:solidFill>
                <a:srgbClr val="292929"/>
              </a:solidFill>
              <a:latin typeface="Gilroy"/>
              <a:cs typeface="Gotham Pro Regular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10800000">
            <a:off x="9247091" y="1220298"/>
            <a:ext cx="3762333" cy="4632836"/>
          </a:xfrm>
          <a:custGeom>
            <a:avLst/>
            <a:gdLst>
              <a:gd name="connsiteX0" fmla="*/ 5334974 w 5334974"/>
              <a:gd name="connsiteY0" fmla="*/ 0 h 6569344"/>
              <a:gd name="connsiteX1" fmla="*/ 5334974 w 5334974"/>
              <a:gd name="connsiteY1" fmla="*/ 6569344 h 6569344"/>
              <a:gd name="connsiteX2" fmla="*/ 1142500 w 5334974"/>
              <a:gd name="connsiteY2" fmla="*/ 6569344 h 6569344"/>
              <a:gd name="connsiteX3" fmla="*/ 1142501 w 5334974"/>
              <a:gd name="connsiteY3" fmla="*/ 1719876 h 6569344"/>
              <a:gd name="connsiteX4" fmla="*/ 0 w 5334974"/>
              <a:gd name="connsiteY4" fmla="*/ 1719876 h 6569344"/>
              <a:gd name="connsiteX5" fmla="*/ 0 w 5334974"/>
              <a:gd name="connsiteY5" fmla="*/ 0 h 6569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74" h="6569344" extrusionOk="0">
                <a:moveTo>
                  <a:pt x="5334974" y="0"/>
                </a:moveTo>
                <a:lnTo>
                  <a:pt x="5334974" y="6569344"/>
                </a:lnTo>
                <a:lnTo>
                  <a:pt x="1142500" y="6569344"/>
                </a:lnTo>
                <a:lnTo>
                  <a:pt x="1142501" y="1719876"/>
                </a:lnTo>
                <a:lnTo>
                  <a:pt x="0" y="1719876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9" name="Скругленный прямоугольник 18"/>
          <p:cNvSpPr/>
          <p:nvPr/>
        </p:nvSpPr>
        <p:spPr bwMode="auto">
          <a:xfrm>
            <a:off x="323594" y="1090338"/>
            <a:ext cx="7541972" cy="794601"/>
          </a:xfrm>
          <a:prstGeom prst="roundRect">
            <a:avLst>
              <a:gd name="adj" fmla="val 16667"/>
            </a:avLst>
          </a:prstGeom>
          <a:solidFill>
            <a:srgbClr val="D4E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Заголовок 1"/>
          <p:cNvSpPr txBox="1"/>
          <p:nvPr/>
        </p:nvSpPr>
        <p:spPr bwMode="auto">
          <a:xfrm>
            <a:off x="292247" y="582640"/>
            <a:ext cx="9608331" cy="52968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95"/>
              </a:spcBef>
              <a:defRPr/>
            </a:pPr>
            <a:r>
              <a:rPr lang="ru-RU" sz="2500" spc="-15" dirty="0">
                <a:solidFill>
                  <a:srgbClr val="1968B3"/>
                </a:solidFill>
                <a:latin typeface="Gilroy Bold"/>
                <a:cs typeface="Segoe UI Semibold"/>
              </a:rPr>
              <a:t>«Программа на базе УЗИ»</a:t>
            </a:r>
          </a:p>
        </p:txBody>
      </p:sp>
      <p:sp>
        <p:nvSpPr>
          <p:cNvPr id="7" name="Заголовок 1"/>
          <p:cNvSpPr txBox="1"/>
          <p:nvPr/>
        </p:nvSpPr>
        <p:spPr bwMode="auto">
          <a:xfrm>
            <a:off x="323594" y="252461"/>
            <a:ext cx="9608331" cy="38779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95"/>
              </a:spcBef>
              <a:defRPr/>
            </a:pPr>
            <a:r>
              <a:rPr lang="ru-RU" sz="1800" spc="-15" dirty="0">
                <a:solidFill>
                  <a:srgbClr val="1968B3"/>
                </a:solidFill>
                <a:latin typeface="Gilroy Medium"/>
                <a:cs typeface="Segoe UI Semibold"/>
              </a:rPr>
              <a:t>Для мужчин после 40 лет </a:t>
            </a: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54024" y="1191045"/>
            <a:ext cx="3883880" cy="554316"/>
          </a:xfrm>
          <a:prstGeom prst="rect">
            <a:avLst/>
          </a:prstGeom>
        </p:spPr>
        <p:txBody>
          <a:bodyPr wrap="square" lIns="36000" anchor="t">
            <a:no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ru-RU" sz="1600" u="none" strike="noStrike">
                <a:solidFill>
                  <a:schemeClr val="tx1">
                    <a:lumMod val="75000"/>
                    <a:lumOff val="25000"/>
                  </a:schemeClr>
                </a:solidFill>
                <a:latin typeface="Gilroy"/>
              </a:rPr>
              <a:t>Комплексная диагностика основных показателей женского здоровья</a:t>
            </a:r>
            <a:endParaRPr/>
          </a:p>
        </p:txBody>
      </p:sp>
      <p:sp>
        <p:nvSpPr>
          <p:cNvPr id="23" name="Заголовок 1"/>
          <p:cNvSpPr txBox="1"/>
          <p:nvPr/>
        </p:nvSpPr>
        <p:spPr bwMode="auto">
          <a:xfrm>
            <a:off x="5794027" y="1222796"/>
            <a:ext cx="1849209" cy="52968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95"/>
              </a:spcBef>
              <a:defRPr/>
            </a:pPr>
            <a:r>
              <a:rPr lang="ru-RU" sz="3200" spc="-15">
                <a:solidFill>
                  <a:srgbClr val="E9515A"/>
                </a:solidFill>
                <a:latin typeface="Gilroy Bold"/>
                <a:cs typeface="Segoe UI Semibold"/>
              </a:rPr>
              <a:t>42 900 ₽</a:t>
            </a: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547711" y="1953723"/>
            <a:ext cx="557604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buClr>
                <a:srgbClr val="5B9BD5"/>
              </a:buClr>
              <a:defRPr/>
            </a:pPr>
            <a:r>
              <a:rPr lang="ru-RU" spc="-15" dirty="0">
                <a:solidFill>
                  <a:srgbClr val="5B9BD5"/>
                </a:solidFill>
                <a:latin typeface="Gilroy Medium"/>
                <a:ea typeface="Liberation Sans"/>
                <a:cs typeface="Segoe UI Semibold"/>
              </a:rPr>
              <a:t>Лабораторная диагностика:</a:t>
            </a:r>
            <a:endParaRPr dirty="0"/>
          </a:p>
          <a:p>
            <a:pPr marL="285750" indent="-285750" defTabSz="457200">
              <a:buClr>
                <a:srgbClr val="5B9BD5"/>
              </a:buClr>
              <a:buFont typeface="Arial"/>
              <a:buChar char="•"/>
              <a:defRPr/>
            </a:pPr>
            <a:r>
              <a:rPr lang="ru-RU" dirty="0">
                <a:solidFill>
                  <a:srgbClr val="292929"/>
                </a:solidFill>
                <a:latin typeface="Gilroy"/>
                <a:cs typeface="Gotham Pro Regular"/>
              </a:rPr>
              <a:t>Взятие крови из периферической вены</a:t>
            </a:r>
            <a:endParaRPr dirty="0"/>
          </a:p>
          <a:p>
            <a:pPr marL="285750" indent="-285750" defTabSz="457200">
              <a:buClr>
                <a:srgbClr val="5B9BD5"/>
              </a:buClr>
              <a:buFont typeface="Arial"/>
              <a:buChar char="•"/>
              <a:defRPr/>
            </a:pPr>
            <a:r>
              <a:rPr lang="ru-RU" dirty="0">
                <a:solidFill>
                  <a:srgbClr val="292929"/>
                </a:solidFill>
                <a:latin typeface="Gilroy"/>
                <a:cs typeface="Gotham Pro Regular"/>
              </a:rPr>
              <a:t>Общий анализ крови развернутый</a:t>
            </a:r>
            <a:endParaRPr dirty="0"/>
          </a:p>
          <a:p>
            <a:pPr marL="285750" indent="-285750" defTabSz="457200">
              <a:buClr>
                <a:srgbClr val="5B9BD5"/>
              </a:buClr>
              <a:buFont typeface="Arial"/>
              <a:buChar char="•"/>
              <a:defRPr/>
            </a:pPr>
            <a:r>
              <a:rPr lang="ru-RU" dirty="0" smtClean="0">
                <a:solidFill>
                  <a:srgbClr val="292929"/>
                </a:solidFill>
                <a:latin typeface="Gilroy"/>
                <a:cs typeface="Gotham Pro Regular"/>
              </a:rPr>
              <a:t>АЛТ, АСТ</a:t>
            </a:r>
            <a:endParaRPr dirty="0"/>
          </a:p>
          <a:p>
            <a:pPr marL="285750" indent="-285750" defTabSz="457200">
              <a:buClr>
                <a:srgbClr val="5B9BD5"/>
              </a:buClr>
              <a:buFont typeface="Arial"/>
              <a:buChar char="•"/>
              <a:defRPr/>
            </a:pPr>
            <a:r>
              <a:rPr lang="ru-RU" dirty="0" err="1" smtClean="0">
                <a:solidFill>
                  <a:srgbClr val="292929"/>
                </a:solidFill>
                <a:latin typeface="Gilroy"/>
                <a:cs typeface="Gotham Pro Regular"/>
              </a:rPr>
              <a:t>Креатинин</a:t>
            </a:r>
            <a:r>
              <a:rPr lang="ru-RU" dirty="0" smtClean="0">
                <a:solidFill>
                  <a:srgbClr val="292929"/>
                </a:solidFill>
                <a:latin typeface="Gilroy"/>
                <a:cs typeface="Gotham Pro Regular"/>
              </a:rPr>
              <a:t>, глюкоза, общий билирубин, общий тестостерон, антитела к бледной трепонеме, липидный обмен, ПСА </a:t>
            </a:r>
            <a:endParaRPr dirty="0"/>
          </a:p>
          <a:p>
            <a:pPr marL="285750" indent="-285750" defTabSz="457200">
              <a:buClr>
                <a:srgbClr val="5B9BD5"/>
              </a:buClr>
              <a:buFont typeface="Arial"/>
              <a:buChar char="•"/>
              <a:defRPr/>
            </a:pPr>
            <a:r>
              <a:rPr lang="ru-RU" dirty="0" smtClean="0">
                <a:solidFill>
                  <a:srgbClr val="292929"/>
                </a:solidFill>
                <a:latin typeface="Gilroy"/>
                <a:cs typeface="Gotham Pro Regular"/>
              </a:rPr>
              <a:t>Общий анализ </a:t>
            </a:r>
            <a:r>
              <a:rPr lang="ru-RU" dirty="0">
                <a:solidFill>
                  <a:srgbClr val="292929"/>
                </a:solidFill>
                <a:latin typeface="Gilroy"/>
                <a:cs typeface="Gotham Pro Regular"/>
              </a:rPr>
              <a:t>мочи</a:t>
            </a:r>
            <a:endParaRPr dirty="0"/>
          </a:p>
          <a:p>
            <a:pPr marL="285750" indent="-285750" defTabSz="457200">
              <a:buClr>
                <a:srgbClr val="5B9BD5"/>
              </a:buClr>
              <a:buFont typeface="Arial"/>
              <a:buChar char="•"/>
              <a:defRPr/>
            </a:pPr>
            <a:r>
              <a:rPr lang="ru-RU" dirty="0">
                <a:solidFill>
                  <a:srgbClr val="292929"/>
                </a:solidFill>
                <a:latin typeface="Gilroy"/>
                <a:cs typeface="Gotham Pro Regular"/>
              </a:rPr>
              <a:t>Цитологическое исследование микропрепарата тканей </a:t>
            </a:r>
            <a:r>
              <a:rPr lang="ru-RU" dirty="0" smtClean="0">
                <a:solidFill>
                  <a:srgbClr val="292929"/>
                </a:solidFill>
                <a:latin typeface="Gilroy"/>
                <a:cs typeface="Gotham Pro Regular"/>
              </a:rPr>
              <a:t>желудка на </a:t>
            </a:r>
            <a:r>
              <a:rPr lang="ru-RU" dirty="0">
                <a:solidFill>
                  <a:srgbClr val="292929"/>
                </a:solidFill>
                <a:latin typeface="Gilroy"/>
                <a:cs typeface="Gotham Pro Regular"/>
              </a:rPr>
              <a:t>наличие </a:t>
            </a:r>
            <a:r>
              <a:rPr lang="ru-RU" dirty="0" err="1">
                <a:solidFill>
                  <a:srgbClr val="292929"/>
                </a:solidFill>
                <a:latin typeface="Gilroy"/>
                <a:cs typeface="Gotham Pro Regular"/>
              </a:rPr>
              <a:t>H.pylori</a:t>
            </a:r>
            <a:endParaRPr lang="ru-RU" dirty="0">
              <a:solidFill>
                <a:srgbClr val="292929"/>
              </a:solidFill>
              <a:latin typeface="Gilroy"/>
              <a:cs typeface="Gotham Pro Regular"/>
            </a:endParaRPr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547711" y="5119761"/>
            <a:ext cx="460961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buClr>
                <a:srgbClr val="5B9BD5"/>
              </a:buClr>
              <a:defRPr/>
            </a:pPr>
            <a:r>
              <a:rPr lang="ru-RU" spc="-15" dirty="0">
                <a:solidFill>
                  <a:srgbClr val="5B9BD5"/>
                </a:solidFill>
                <a:latin typeface="Gilroy Medium"/>
                <a:ea typeface="Liberation Sans"/>
                <a:cs typeface="Segoe UI Semibold"/>
              </a:rPr>
              <a:t>Функциональная диагностика:</a:t>
            </a:r>
            <a:endParaRPr dirty="0"/>
          </a:p>
          <a:p>
            <a:pPr marL="285750" indent="-285750" defTabSz="457200">
              <a:buClr>
                <a:srgbClr val="5B9BD5"/>
              </a:buClr>
              <a:buFont typeface="Arial"/>
              <a:buChar char="•"/>
              <a:defRPr/>
            </a:pPr>
            <a:r>
              <a:rPr lang="ru-RU" dirty="0">
                <a:solidFill>
                  <a:srgbClr val="292929"/>
                </a:solidFill>
                <a:latin typeface="Gilroy"/>
                <a:cs typeface="Gotham Pro Regular"/>
              </a:rPr>
              <a:t>Эхокардиография</a:t>
            </a:r>
            <a:endParaRPr dirty="0"/>
          </a:p>
          <a:p>
            <a:pPr marL="285750" indent="-285750" defTabSz="457200">
              <a:buClr>
                <a:srgbClr val="5B9BD5"/>
              </a:buClr>
              <a:buFont typeface="Arial"/>
              <a:buChar char="•"/>
              <a:defRPr/>
            </a:pPr>
            <a:r>
              <a:rPr lang="ru-RU" dirty="0" smtClean="0">
                <a:solidFill>
                  <a:srgbClr val="292929"/>
                </a:solidFill>
                <a:latin typeface="Gilroy"/>
                <a:cs typeface="Gotham Pro Regular"/>
              </a:rPr>
              <a:t>ЭКГ</a:t>
            </a:r>
            <a:endParaRPr dirty="0"/>
          </a:p>
          <a:p>
            <a:pPr marL="285750" indent="-285750" defTabSz="457200">
              <a:buClr>
                <a:srgbClr val="5B9BD5"/>
              </a:buClr>
              <a:buFont typeface="Arial"/>
              <a:buChar char="•"/>
              <a:defRPr/>
            </a:pPr>
            <a:r>
              <a:rPr lang="ru-RU" dirty="0" err="1" smtClean="0">
                <a:solidFill>
                  <a:srgbClr val="292929"/>
                </a:solidFill>
                <a:latin typeface="Gilroy"/>
                <a:cs typeface="Gotham Pro Regular"/>
              </a:rPr>
              <a:t>Холтер</a:t>
            </a:r>
            <a:endParaRPr dirty="0"/>
          </a:p>
          <a:p>
            <a:pPr marL="285750" indent="-285750" defTabSz="457200">
              <a:buClr>
                <a:srgbClr val="5B9BD5"/>
              </a:buClr>
              <a:buFont typeface="Arial"/>
              <a:buChar char="•"/>
              <a:defRPr/>
            </a:pPr>
            <a:r>
              <a:rPr lang="ru-RU" dirty="0" err="1" smtClean="0">
                <a:solidFill>
                  <a:srgbClr val="292929"/>
                </a:solidFill>
                <a:latin typeface="Gilroy"/>
                <a:cs typeface="Gotham Pro Regular"/>
              </a:rPr>
              <a:t>Стандарная</a:t>
            </a:r>
            <a:r>
              <a:rPr lang="ru-RU" dirty="0" smtClean="0">
                <a:solidFill>
                  <a:srgbClr val="292929"/>
                </a:solidFill>
                <a:latin typeface="Gilroy"/>
                <a:cs typeface="Gotham Pro Regular"/>
              </a:rPr>
              <a:t> спирометрия</a:t>
            </a:r>
            <a:endParaRPr dirty="0"/>
          </a:p>
          <a:p>
            <a:pPr marL="285750" indent="-285750" defTabSz="457200">
              <a:buClr>
                <a:srgbClr val="5B9BD5"/>
              </a:buClr>
              <a:buFont typeface="Arial"/>
              <a:buChar char="•"/>
              <a:defRPr/>
            </a:pPr>
            <a:endParaRPr lang="ru-RU" dirty="0">
              <a:solidFill>
                <a:srgbClr val="292929"/>
              </a:solidFill>
              <a:latin typeface="Gilroy"/>
              <a:cs typeface="Gotham Pro Regular"/>
            </a:endParaRP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5996045" y="1962185"/>
            <a:ext cx="5636177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buClr>
                <a:srgbClr val="5B9BD5"/>
              </a:buClr>
              <a:defRPr/>
            </a:pPr>
            <a:r>
              <a:rPr lang="ru-RU" spc="-15" dirty="0">
                <a:solidFill>
                  <a:srgbClr val="5B9BD5"/>
                </a:solidFill>
                <a:latin typeface="Gilroy Medium"/>
                <a:ea typeface="Liberation Sans"/>
                <a:cs typeface="Segoe UI Semibold"/>
              </a:rPr>
              <a:t>Эндоскопия:</a:t>
            </a:r>
            <a:endParaRPr dirty="0"/>
          </a:p>
          <a:p>
            <a:pPr marL="285750" indent="-285750" defTabSz="457200">
              <a:buClr>
                <a:srgbClr val="5B9BD5"/>
              </a:buClr>
              <a:buFont typeface="Arial"/>
              <a:buChar char="•"/>
              <a:defRPr/>
            </a:pPr>
            <a:r>
              <a:rPr lang="ru-RU" dirty="0">
                <a:solidFill>
                  <a:srgbClr val="292929"/>
                </a:solidFill>
                <a:latin typeface="Gilroy"/>
                <a:cs typeface="Gotham Pro Regular"/>
              </a:rPr>
              <a:t>ФГДС</a:t>
            </a:r>
            <a:endParaRPr dirty="0"/>
          </a:p>
          <a:p>
            <a:pPr marL="285750" indent="-285750" defTabSz="457200">
              <a:buClr>
                <a:srgbClr val="5B9BD5"/>
              </a:buClr>
              <a:buFont typeface="Arial"/>
              <a:buChar char="•"/>
              <a:defRPr/>
            </a:pPr>
            <a:r>
              <a:rPr lang="ru-RU" dirty="0" err="1">
                <a:solidFill>
                  <a:srgbClr val="292929"/>
                </a:solidFill>
                <a:latin typeface="Gilroy"/>
                <a:cs typeface="Gotham Pro Regular"/>
              </a:rPr>
              <a:t>Видеоколоноскопия</a:t>
            </a:r>
            <a:endParaRPr lang="ru-RU" dirty="0">
              <a:solidFill>
                <a:srgbClr val="292929"/>
              </a:solidFill>
              <a:latin typeface="Gilroy"/>
              <a:cs typeface="Gotham Pro Regular"/>
            </a:endParaRPr>
          </a:p>
          <a:p>
            <a:pPr defTabSz="457200">
              <a:buClr>
                <a:srgbClr val="5B9BD5"/>
              </a:buClr>
              <a:defRPr/>
            </a:pPr>
            <a:endParaRPr lang="ru-RU" spc="-15" dirty="0">
              <a:solidFill>
                <a:srgbClr val="5B9BD5"/>
              </a:solidFill>
              <a:latin typeface="Gilroy Medium"/>
              <a:ea typeface="Liberation Sans"/>
              <a:cs typeface="Segoe UI Semibold"/>
            </a:endParaRPr>
          </a:p>
          <a:p>
            <a:pPr defTabSz="457200">
              <a:buClr>
                <a:srgbClr val="5B9BD5"/>
              </a:buClr>
              <a:defRPr/>
            </a:pPr>
            <a:r>
              <a:rPr lang="ru-RU" spc="-15" dirty="0">
                <a:solidFill>
                  <a:srgbClr val="5B9BD5"/>
                </a:solidFill>
                <a:latin typeface="Gilroy Medium"/>
                <a:ea typeface="Liberation Sans"/>
                <a:cs typeface="Segoe UI Semibold"/>
              </a:rPr>
              <a:t>Ультразвуковая диагностика:</a:t>
            </a:r>
            <a:endParaRPr dirty="0"/>
          </a:p>
          <a:p>
            <a:pPr marL="285750" indent="-285750" defTabSz="457200">
              <a:buClr>
                <a:srgbClr val="5B9BD5"/>
              </a:buClr>
              <a:buFont typeface="Arial"/>
              <a:buChar char="•"/>
              <a:defRPr/>
            </a:pPr>
            <a:r>
              <a:rPr lang="ru-RU" dirty="0">
                <a:solidFill>
                  <a:srgbClr val="292929"/>
                </a:solidFill>
                <a:latin typeface="Gilroy"/>
                <a:cs typeface="Gotham Pro Regular"/>
              </a:rPr>
              <a:t>Предстательная железа</a:t>
            </a:r>
          </a:p>
          <a:p>
            <a:pPr marL="285750" indent="-285750" defTabSz="457200">
              <a:buClr>
                <a:srgbClr val="5B9BD5"/>
              </a:buClr>
              <a:buFont typeface="Arial"/>
              <a:buChar char="•"/>
              <a:defRPr/>
            </a:pPr>
            <a:r>
              <a:rPr lang="ru-RU" dirty="0">
                <a:solidFill>
                  <a:srgbClr val="292929"/>
                </a:solidFill>
                <a:latin typeface="Gilroy"/>
                <a:cs typeface="Gotham Pro Regular"/>
              </a:rPr>
              <a:t>Органы брюшной полости (комплексное)</a:t>
            </a:r>
          </a:p>
          <a:p>
            <a:pPr marL="285750" indent="-285750" defTabSz="457200">
              <a:buClr>
                <a:srgbClr val="5B9BD5"/>
              </a:buClr>
              <a:buFont typeface="Arial"/>
              <a:buChar char="•"/>
              <a:defRPr/>
            </a:pPr>
            <a:r>
              <a:rPr lang="ru-RU" dirty="0">
                <a:solidFill>
                  <a:srgbClr val="292929"/>
                </a:solidFill>
                <a:latin typeface="Gilroy"/>
                <a:cs typeface="Gotham Pro Regular"/>
              </a:rPr>
              <a:t>Щитовидная и паращитовидная железы</a:t>
            </a:r>
          </a:p>
          <a:p>
            <a:pPr indent="-171450" defTabSz="457200">
              <a:buClr>
                <a:srgbClr val="5B9BD5"/>
              </a:buClr>
              <a:buFont typeface="Arial"/>
              <a:buChar char="•"/>
              <a:defRPr/>
            </a:pPr>
            <a:endParaRPr lang="ru-RU" spc="-15" dirty="0">
              <a:solidFill>
                <a:srgbClr val="5B9BD5"/>
              </a:solidFill>
              <a:latin typeface="Gilroy Medium"/>
              <a:ea typeface="Liberation Sans"/>
              <a:cs typeface="Segoe UI Semibold"/>
            </a:endParaRPr>
          </a:p>
          <a:p>
            <a:pPr defTabSz="457200">
              <a:buClr>
                <a:srgbClr val="5B9BD5"/>
              </a:buClr>
              <a:defRPr/>
            </a:pPr>
            <a:r>
              <a:rPr lang="ru-RU" spc="-15" dirty="0">
                <a:solidFill>
                  <a:srgbClr val="5B9BD5"/>
                </a:solidFill>
                <a:latin typeface="Gilroy Medium"/>
                <a:ea typeface="Liberation Sans"/>
                <a:cs typeface="Segoe UI Semibold"/>
              </a:rPr>
              <a:t>Компьютерная томография легких</a:t>
            </a:r>
            <a:endParaRPr dirty="0"/>
          </a:p>
          <a:p>
            <a:pPr defTabSz="457200">
              <a:buClr>
                <a:srgbClr val="5B9BD5"/>
              </a:buClr>
              <a:defRPr/>
            </a:pPr>
            <a:endParaRPr lang="ru-RU" spc="-15" dirty="0">
              <a:solidFill>
                <a:srgbClr val="5B9BD5"/>
              </a:solidFill>
              <a:latin typeface="Gilroy Medium"/>
              <a:ea typeface="Liberation Sans"/>
              <a:cs typeface="Segoe UI Semibold"/>
            </a:endParaRPr>
          </a:p>
          <a:p>
            <a:pPr defTabSz="457200">
              <a:buClr>
                <a:srgbClr val="5B9BD5"/>
              </a:buClr>
              <a:defRPr/>
            </a:pPr>
            <a:r>
              <a:rPr lang="ru-RU" spc="-15" dirty="0">
                <a:solidFill>
                  <a:srgbClr val="5B9BD5"/>
                </a:solidFill>
                <a:latin typeface="Gilroy Medium"/>
                <a:ea typeface="Liberation Sans"/>
                <a:cs typeface="Segoe UI Semibold"/>
              </a:rPr>
              <a:t>Приемы специалистов:</a:t>
            </a:r>
            <a:endParaRPr dirty="0"/>
          </a:p>
          <a:p>
            <a:pPr marL="285750" indent="-285750" defTabSz="457200">
              <a:buClr>
                <a:srgbClr val="5B9BD5"/>
              </a:buClr>
              <a:buFont typeface="Arial"/>
              <a:buChar char="•"/>
              <a:defRPr/>
            </a:pPr>
            <a:r>
              <a:rPr lang="ru-RU" dirty="0">
                <a:solidFill>
                  <a:srgbClr val="292929"/>
                </a:solidFill>
                <a:latin typeface="Gilroy"/>
                <a:cs typeface="Gotham Pro Regular"/>
              </a:rPr>
              <a:t>Прием </a:t>
            </a:r>
            <a:r>
              <a:rPr lang="ru-RU" dirty="0" smtClean="0">
                <a:solidFill>
                  <a:srgbClr val="292929"/>
                </a:solidFill>
                <a:latin typeface="Gilroy"/>
                <a:cs typeface="Gotham Pro Regular"/>
              </a:rPr>
              <a:t>врача-офтальмолога </a:t>
            </a:r>
          </a:p>
          <a:p>
            <a:pPr marL="285750" indent="-285750" defTabSz="457200">
              <a:buClr>
                <a:srgbClr val="5B9BD5"/>
              </a:buClr>
              <a:buFont typeface="Arial"/>
              <a:buChar char="•"/>
              <a:defRPr/>
            </a:pPr>
            <a:r>
              <a:rPr lang="ru-RU" dirty="0" smtClean="0">
                <a:solidFill>
                  <a:srgbClr val="292929"/>
                </a:solidFill>
                <a:latin typeface="Gilroy"/>
                <a:cs typeface="Gotham Pro Regular"/>
              </a:rPr>
              <a:t>Прием врача-уролога</a:t>
            </a:r>
            <a:endParaRPr dirty="0"/>
          </a:p>
          <a:p>
            <a:pPr marL="285750" indent="-285750" defTabSz="457200">
              <a:buClr>
                <a:srgbClr val="5B9BD5"/>
              </a:buClr>
              <a:buFont typeface="Arial"/>
              <a:buChar char="•"/>
              <a:defRPr/>
            </a:pPr>
            <a:r>
              <a:rPr lang="ru-RU" dirty="0">
                <a:solidFill>
                  <a:srgbClr val="292929"/>
                </a:solidFill>
                <a:latin typeface="Gilroy"/>
                <a:cs typeface="Gotham Pro Regular"/>
              </a:rPr>
              <a:t>Прием осмотр врача терапевта </a:t>
            </a:r>
            <a:br>
              <a:rPr lang="ru-RU" dirty="0">
                <a:solidFill>
                  <a:srgbClr val="292929"/>
                </a:solidFill>
                <a:latin typeface="Gilroy"/>
                <a:cs typeface="Gotham Pro Regular"/>
              </a:rPr>
            </a:br>
            <a:endParaRPr lang="ru-RU" dirty="0">
              <a:solidFill>
                <a:srgbClr val="292929"/>
              </a:solidFill>
              <a:latin typeface="Gilroy"/>
              <a:cs typeface="Gotham Pro Regular"/>
            </a:endParaRPr>
          </a:p>
          <a:p>
            <a:pPr marL="285750" indent="-285750" defTabSz="457200">
              <a:buClr>
                <a:srgbClr val="5B9BD5"/>
              </a:buClr>
              <a:buFont typeface="Arial"/>
              <a:buChar char="•"/>
              <a:defRPr/>
            </a:pPr>
            <a:endParaRPr lang="ru-RU" dirty="0">
              <a:solidFill>
                <a:srgbClr val="292929"/>
              </a:solidFill>
              <a:latin typeface="Gilroy"/>
              <a:cs typeface="Gotham Pro Regular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10800000">
            <a:off x="9247091" y="1220298"/>
            <a:ext cx="3762333" cy="4632836"/>
          </a:xfrm>
          <a:custGeom>
            <a:avLst/>
            <a:gdLst>
              <a:gd name="connsiteX0" fmla="*/ 5334974 w 5334974"/>
              <a:gd name="connsiteY0" fmla="*/ 0 h 6569344"/>
              <a:gd name="connsiteX1" fmla="*/ 5334974 w 5334974"/>
              <a:gd name="connsiteY1" fmla="*/ 6569344 h 6569344"/>
              <a:gd name="connsiteX2" fmla="*/ 1142500 w 5334974"/>
              <a:gd name="connsiteY2" fmla="*/ 6569344 h 6569344"/>
              <a:gd name="connsiteX3" fmla="*/ 1142501 w 5334974"/>
              <a:gd name="connsiteY3" fmla="*/ 1719876 h 6569344"/>
              <a:gd name="connsiteX4" fmla="*/ 0 w 5334974"/>
              <a:gd name="connsiteY4" fmla="*/ 1719876 h 6569344"/>
              <a:gd name="connsiteX5" fmla="*/ 0 w 5334974"/>
              <a:gd name="connsiteY5" fmla="*/ 0 h 6569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74" h="6569344" extrusionOk="0">
                <a:moveTo>
                  <a:pt x="5334974" y="0"/>
                </a:moveTo>
                <a:lnTo>
                  <a:pt x="5334974" y="6569344"/>
                </a:lnTo>
                <a:lnTo>
                  <a:pt x="1142500" y="6569344"/>
                </a:lnTo>
                <a:lnTo>
                  <a:pt x="1142501" y="1719876"/>
                </a:lnTo>
                <a:lnTo>
                  <a:pt x="0" y="1719876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9" name="Скругленный прямоугольник 18"/>
          <p:cNvSpPr/>
          <p:nvPr/>
        </p:nvSpPr>
        <p:spPr bwMode="auto">
          <a:xfrm>
            <a:off x="292245" y="1037483"/>
            <a:ext cx="7541972" cy="794601"/>
          </a:xfrm>
          <a:prstGeom prst="roundRect">
            <a:avLst>
              <a:gd name="adj" fmla="val 16667"/>
            </a:avLst>
          </a:prstGeom>
          <a:solidFill>
            <a:srgbClr val="D4E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Заголовок 1"/>
          <p:cNvSpPr txBox="1"/>
          <p:nvPr/>
        </p:nvSpPr>
        <p:spPr bwMode="auto">
          <a:xfrm>
            <a:off x="292246" y="526117"/>
            <a:ext cx="9608331" cy="52968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95"/>
              </a:spcBef>
              <a:defRPr/>
            </a:pPr>
            <a:r>
              <a:rPr lang="ru-RU" sz="2500" spc="-15" dirty="0">
                <a:solidFill>
                  <a:srgbClr val="1968B3"/>
                </a:solidFill>
                <a:latin typeface="Gilroy Bold"/>
                <a:cs typeface="Segoe UI Semibold"/>
              </a:rPr>
              <a:t>«Программа на базе МРТ»</a:t>
            </a:r>
          </a:p>
        </p:txBody>
      </p:sp>
      <p:sp>
        <p:nvSpPr>
          <p:cNvPr id="7" name="Заголовок 1"/>
          <p:cNvSpPr txBox="1"/>
          <p:nvPr/>
        </p:nvSpPr>
        <p:spPr bwMode="auto">
          <a:xfrm>
            <a:off x="292247" y="201842"/>
            <a:ext cx="9608331" cy="38779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95"/>
              </a:spcBef>
              <a:defRPr/>
            </a:pPr>
            <a:r>
              <a:rPr lang="ru-RU" sz="1800" spc="-15" dirty="0">
                <a:solidFill>
                  <a:srgbClr val="1968B3"/>
                </a:solidFill>
                <a:latin typeface="Gilroy Medium"/>
                <a:cs typeface="Segoe UI Semibold"/>
              </a:rPr>
              <a:t>Для мужчин до 40 лет </a:t>
            </a: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22675" y="1138190"/>
            <a:ext cx="3883880" cy="554316"/>
          </a:xfrm>
          <a:prstGeom prst="rect">
            <a:avLst/>
          </a:prstGeom>
        </p:spPr>
        <p:txBody>
          <a:bodyPr wrap="square" lIns="36000" anchor="t">
            <a:no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ru-RU" sz="1600" u="none" strike="noStrike">
                <a:solidFill>
                  <a:schemeClr val="tx1">
                    <a:lumMod val="75000"/>
                    <a:lumOff val="25000"/>
                  </a:schemeClr>
                </a:solidFill>
                <a:latin typeface="Gilroy"/>
              </a:rPr>
              <a:t>Комплексная диагностика основных показателей женского здоровья</a:t>
            </a:r>
            <a:endParaRPr/>
          </a:p>
        </p:txBody>
      </p:sp>
      <p:sp>
        <p:nvSpPr>
          <p:cNvPr id="23" name="Заголовок 1"/>
          <p:cNvSpPr txBox="1"/>
          <p:nvPr/>
        </p:nvSpPr>
        <p:spPr bwMode="auto">
          <a:xfrm>
            <a:off x="5762678" y="1169941"/>
            <a:ext cx="1849209" cy="52968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95"/>
              </a:spcBef>
              <a:defRPr/>
            </a:pPr>
            <a:r>
              <a:rPr lang="ru-RU" sz="3200" spc="-15">
                <a:solidFill>
                  <a:srgbClr val="E9515A"/>
                </a:solidFill>
                <a:latin typeface="Gilroy Bold"/>
                <a:cs typeface="Segoe UI Semibold"/>
              </a:rPr>
              <a:t>75 000 ₽</a:t>
            </a: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506357" y="1911757"/>
            <a:ext cx="5256321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buClr>
                <a:srgbClr val="5B9BD5"/>
              </a:buClr>
              <a:defRPr/>
            </a:pPr>
            <a:r>
              <a:rPr lang="ru-RU" spc="-15" dirty="0">
                <a:solidFill>
                  <a:srgbClr val="5B9BD5"/>
                </a:solidFill>
                <a:latin typeface="Gilroy Medium"/>
                <a:ea typeface="Liberation Sans"/>
                <a:cs typeface="Segoe UI Semibold"/>
              </a:rPr>
              <a:t>Лабораторная диагностика:</a:t>
            </a:r>
            <a:endParaRPr dirty="0"/>
          </a:p>
          <a:p>
            <a:pPr marL="285750" indent="-285750" defTabSz="457200">
              <a:buClr>
                <a:srgbClr val="5B9BD5"/>
              </a:buClr>
              <a:buFont typeface="Arial"/>
              <a:buChar char="•"/>
              <a:defRPr/>
            </a:pPr>
            <a:r>
              <a:rPr lang="ru-RU" dirty="0">
                <a:solidFill>
                  <a:srgbClr val="292929"/>
                </a:solidFill>
                <a:latin typeface="Gilroy"/>
                <a:cs typeface="Gotham Pro Regular"/>
              </a:rPr>
              <a:t>Взятие крови из периферической вены</a:t>
            </a:r>
            <a:endParaRPr dirty="0"/>
          </a:p>
          <a:p>
            <a:pPr marL="285750" indent="-285750" defTabSz="457200">
              <a:buClr>
                <a:srgbClr val="5B9BD5"/>
              </a:buClr>
              <a:buFont typeface="Arial"/>
              <a:buChar char="•"/>
              <a:defRPr/>
            </a:pPr>
            <a:r>
              <a:rPr lang="ru-RU" dirty="0">
                <a:solidFill>
                  <a:srgbClr val="292929"/>
                </a:solidFill>
                <a:latin typeface="Gilroy"/>
                <a:cs typeface="Gotham Pro Regular"/>
              </a:rPr>
              <a:t>Общий анализ крови развернутый</a:t>
            </a:r>
            <a:endParaRPr dirty="0"/>
          </a:p>
          <a:p>
            <a:pPr marL="285750" indent="-285750" defTabSz="457200">
              <a:buClr>
                <a:srgbClr val="5B9BD5"/>
              </a:buClr>
              <a:buFont typeface="Arial"/>
              <a:buChar char="•"/>
              <a:defRPr/>
            </a:pPr>
            <a:r>
              <a:rPr lang="ru-RU" dirty="0" smtClean="0">
                <a:solidFill>
                  <a:srgbClr val="292929"/>
                </a:solidFill>
                <a:latin typeface="Gilroy"/>
                <a:cs typeface="Gotham Pro Regular"/>
              </a:rPr>
              <a:t>АЛТ, АСТ</a:t>
            </a:r>
            <a:endParaRPr dirty="0"/>
          </a:p>
          <a:p>
            <a:pPr marL="285750" indent="-285750" defTabSz="457200">
              <a:buClr>
                <a:srgbClr val="5B9BD5"/>
              </a:buClr>
              <a:buFont typeface="Arial"/>
              <a:buChar char="•"/>
              <a:defRPr/>
            </a:pPr>
            <a:r>
              <a:rPr lang="ru-RU" dirty="0" err="1" smtClean="0">
                <a:solidFill>
                  <a:srgbClr val="292929"/>
                </a:solidFill>
                <a:latin typeface="Gilroy"/>
              </a:rPr>
              <a:t>Креатинин</a:t>
            </a:r>
            <a:r>
              <a:rPr lang="ru-RU" dirty="0" smtClean="0">
                <a:solidFill>
                  <a:srgbClr val="292929"/>
                </a:solidFill>
                <a:latin typeface="Gilroy"/>
              </a:rPr>
              <a:t>, глюкоза, общий билирубин, общий тестостерон, антитела к бледной трепонеме</a:t>
            </a:r>
          </a:p>
          <a:p>
            <a:pPr marL="285750" indent="-285750" defTabSz="457200">
              <a:buClr>
                <a:srgbClr val="5B9BD5"/>
              </a:buClr>
              <a:buFont typeface="Arial"/>
              <a:buChar char="•"/>
              <a:defRPr/>
            </a:pPr>
            <a:r>
              <a:rPr lang="ru-RU" dirty="0" smtClean="0">
                <a:solidFill>
                  <a:srgbClr val="292929"/>
                </a:solidFill>
                <a:latin typeface="Gilroy"/>
                <a:cs typeface="Gotham Pro Regular"/>
              </a:rPr>
              <a:t>Общий анализ </a:t>
            </a:r>
            <a:r>
              <a:rPr lang="ru-RU" dirty="0">
                <a:solidFill>
                  <a:srgbClr val="292929"/>
                </a:solidFill>
                <a:latin typeface="Gilroy"/>
                <a:cs typeface="Gotham Pro Regular"/>
              </a:rPr>
              <a:t>мочи</a:t>
            </a:r>
            <a:endParaRPr dirty="0"/>
          </a:p>
          <a:p>
            <a:pPr marL="285750" indent="-285750" defTabSz="457200">
              <a:buClr>
                <a:srgbClr val="5B9BD5"/>
              </a:buClr>
              <a:buFont typeface="Arial"/>
              <a:buChar char="•"/>
              <a:defRPr/>
            </a:pPr>
            <a:r>
              <a:rPr lang="ru-RU" dirty="0">
                <a:solidFill>
                  <a:srgbClr val="292929"/>
                </a:solidFill>
                <a:latin typeface="Gilroy"/>
                <a:cs typeface="Gotham Pro Regular"/>
              </a:rPr>
              <a:t>Цитологическое исследование микропрепарата тканей </a:t>
            </a:r>
            <a:r>
              <a:rPr lang="ru-RU" dirty="0" smtClean="0">
                <a:solidFill>
                  <a:srgbClr val="292929"/>
                </a:solidFill>
                <a:latin typeface="Gilroy"/>
                <a:cs typeface="Gotham Pro Regular"/>
              </a:rPr>
              <a:t>желудка на </a:t>
            </a:r>
            <a:r>
              <a:rPr lang="ru-RU" dirty="0">
                <a:solidFill>
                  <a:srgbClr val="292929"/>
                </a:solidFill>
                <a:latin typeface="Gilroy"/>
                <a:cs typeface="Gotham Pro Regular"/>
              </a:rPr>
              <a:t>наличие </a:t>
            </a:r>
            <a:r>
              <a:rPr lang="ru-RU" dirty="0" err="1">
                <a:solidFill>
                  <a:srgbClr val="292929"/>
                </a:solidFill>
                <a:latin typeface="Gilroy"/>
                <a:cs typeface="Gotham Pro Regular"/>
              </a:rPr>
              <a:t>H.pylori</a:t>
            </a:r>
            <a:endParaRPr lang="ru-RU" dirty="0">
              <a:solidFill>
                <a:srgbClr val="292929"/>
              </a:solidFill>
              <a:latin typeface="Gilroy"/>
              <a:cs typeface="Gotham Pro Regular"/>
            </a:endParaRP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506357" y="4988325"/>
            <a:ext cx="476333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buClr>
                <a:srgbClr val="5B9BD5"/>
              </a:buClr>
              <a:defRPr/>
            </a:pPr>
            <a:r>
              <a:rPr lang="ru-RU" spc="-15" dirty="0">
                <a:solidFill>
                  <a:srgbClr val="5B9BD5"/>
                </a:solidFill>
                <a:latin typeface="Gilroy Medium"/>
                <a:ea typeface="Liberation Sans"/>
                <a:cs typeface="Segoe UI Semibold"/>
              </a:rPr>
              <a:t>Функциональная диагностика:</a:t>
            </a:r>
            <a:endParaRPr dirty="0"/>
          </a:p>
          <a:p>
            <a:pPr marL="285750" indent="-285750" defTabSz="457200">
              <a:buClr>
                <a:srgbClr val="5B9BD5"/>
              </a:buClr>
              <a:buFont typeface="Arial"/>
              <a:buChar char="•"/>
              <a:defRPr/>
            </a:pPr>
            <a:r>
              <a:rPr lang="ru-RU" dirty="0" smtClean="0">
                <a:solidFill>
                  <a:srgbClr val="292929"/>
                </a:solidFill>
                <a:latin typeface="Gilroy"/>
                <a:cs typeface="Gotham Pro Regular"/>
              </a:rPr>
              <a:t>ЭКГ</a:t>
            </a:r>
            <a:endParaRPr dirty="0"/>
          </a:p>
          <a:p>
            <a:pPr marL="285750" indent="-285750" defTabSz="457200">
              <a:buClr>
                <a:srgbClr val="5B9BD5"/>
              </a:buClr>
              <a:buFont typeface="Arial"/>
              <a:buChar char="•"/>
              <a:defRPr/>
            </a:pPr>
            <a:endParaRPr lang="ru-RU" dirty="0">
              <a:solidFill>
                <a:srgbClr val="292929"/>
              </a:solidFill>
              <a:latin typeface="Gilroy"/>
              <a:cs typeface="Gotham Pro Regular"/>
            </a:endParaRPr>
          </a:p>
          <a:p>
            <a:pPr defTabSz="457200">
              <a:buClr>
                <a:srgbClr val="5B9BD5"/>
              </a:buClr>
              <a:defRPr/>
            </a:pPr>
            <a:r>
              <a:rPr lang="ru-RU" spc="-15" dirty="0">
                <a:solidFill>
                  <a:srgbClr val="5B9BD5"/>
                </a:solidFill>
                <a:latin typeface="Gilroy Medium"/>
                <a:cs typeface="Segoe UI Semibold"/>
              </a:rPr>
              <a:t>Эндоскопия:</a:t>
            </a:r>
            <a:endParaRPr dirty="0"/>
          </a:p>
          <a:p>
            <a:pPr marL="285750" indent="-285750" defTabSz="457200">
              <a:buClr>
                <a:srgbClr val="5B9BD5"/>
              </a:buClr>
              <a:buFont typeface="Arial"/>
              <a:buChar char="•"/>
              <a:defRPr/>
            </a:pPr>
            <a:r>
              <a:rPr lang="ru-RU" dirty="0">
                <a:solidFill>
                  <a:srgbClr val="292929"/>
                </a:solidFill>
                <a:latin typeface="Gilroy"/>
                <a:cs typeface="Gotham Pro Regular"/>
              </a:rPr>
              <a:t>ФГДС</a:t>
            </a:r>
            <a:endParaRPr dirty="0"/>
          </a:p>
          <a:p>
            <a:pPr marL="285750" indent="-285750" defTabSz="457200">
              <a:buClr>
                <a:srgbClr val="5B9BD5"/>
              </a:buClr>
              <a:buFont typeface="Arial"/>
              <a:buChar char="•"/>
              <a:defRPr/>
            </a:pPr>
            <a:r>
              <a:rPr lang="ru-RU" dirty="0" err="1">
                <a:solidFill>
                  <a:srgbClr val="292929"/>
                </a:solidFill>
                <a:latin typeface="Gilroy"/>
                <a:cs typeface="Gotham Pro Regular"/>
              </a:rPr>
              <a:t>Видеоколоноскопия</a:t>
            </a:r>
            <a:endParaRPr lang="ru-RU" dirty="0">
              <a:solidFill>
                <a:srgbClr val="292929"/>
              </a:solidFill>
              <a:latin typeface="Gilroy"/>
              <a:cs typeface="Gotham Pro Regular"/>
            </a:endParaRPr>
          </a:p>
          <a:p>
            <a:pPr marL="171450" indent="-171450" defTabSz="457200">
              <a:buClr>
                <a:srgbClr val="5B9BD5"/>
              </a:buClr>
              <a:buFont typeface="Arial"/>
              <a:buChar char="•"/>
              <a:defRPr/>
            </a:pPr>
            <a:endParaRPr lang="ru-RU" b="1" dirty="0">
              <a:solidFill>
                <a:srgbClr val="292929"/>
              </a:solidFill>
              <a:latin typeface="Gilroy"/>
              <a:cs typeface="Gotham Pro Regular"/>
            </a:endParaRPr>
          </a:p>
        </p:txBody>
      </p:sp>
      <p:sp>
        <p:nvSpPr>
          <p:cNvPr id="17" name="Прямоугольник 16"/>
          <p:cNvSpPr/>
          <p:nvPr/>
        </p:nvSpPr>
        <p:spPr bwMode="auto">
          <a:xfrm>
            <a:off x="5762678" y="1911757"/>
            <a:ext cx="644955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buClr>
                <a:srgbClr val="5B9BD5"/>
              </a:buClr>
              <a:defRPr/>
            </a:pPr>
            <a:r>
              <a:rPr lang="ru-RU" spc="-15" dirty="0">
                <a:solidFill>
                  <a:srgbClr val="5B9BD5"/>
                </a:solidFill>
                <a:latin typeface="Gilroy Medium"/>
                <a:ea typeface="Liberation Sans"/>
                <a:cs typeface="Segoe UI Semibold"/>
              </a:rPr>
              <a:t>МРТ всего тела:</a:t>
            </a:r>
            <a:endParaRPr dirty="0"/>
          </a:p>
          <a:p>
            <a:pPr marL="285750" indent="-285750" defTabSz="457200">
              <a:buClr>
                <a:srgbClr val="5B9BD5"/>
              </a:buClr>
              <a:buFont typeface="Arial"/>
              <a:buChar char="•"/>
              <a:defRPr/>
            </a:pPr>
            <a:r>
              <a:rPr lang="ru-RU" dirty="0">
                <a:solidFill>
                  <a:srgbClr val="292929"/>
                </a:solidFill>
                <a:latin typeface="Gilroy"/>
                <a:cs typeface="Gotham Pro Regular"/>
              </a:rPr>
              <a:t>Головной мозг и сосуды</a:t>
            </a:r>
            <a:endParaRPr dirty="0"/>
          </a:p>
          <a:p>
            <a:pPr marL="285750" indent="-285750" defTabSz="457200">
              <a:buClr>
                <a:srgbClr val="5B9BD5"/>
              </a:buClr>
              <a:buFont typeface="Arial"/>
              <a:buChar char="•"/>
              <a:defRPr/>
            </a:pPr>
            <a:r>
              <a:rPr lang="ru-RU" dirty="0">
                <a:solidFill>
                  <a:srgbClr val="292929"/>
                </a:solidFill>
                <a:latin typeface="Gilroy"/>
                <a:cs typeface="Gotham Pro Regular"/>
              </a:rPr>
              <a:t>Все отделы позвоночника</a:t>
            </a:r>
            <a:endParaRPr dirty="0"/>
          </a:p>
          <a:p>
            <a:pPr marL="285750" indent="-285750" defTabSz="457200">
              <a:buClr>
                <a:srgbClr val="5B9BD5"/>
              </a:buClr>
              <a:buFont typeface="Arial"/>
              <a:buChar char="•"/>
              <a:defRPr/>
            </a:pPr>
            <a:r>
              <a:rPr lang="ru-RU" dirty="0">
                <a:solidFill>
                  <a:srgbClr val="292929"/>
                </a:solidFill>
                <a:latin typeface="Gilroy"/>
                <a:cs typeface="Gotham Pro Regular"/>
              </a:rPr>
              <a:t>Органы брюшной полости и забрюшинного пространства</a:t>
            </a:r>
            <a:endParaRPr dirty="0"/>
          </a:p>
          <a:p>
            <a:pPr marL="285750" indent="-285750" defTabSz="457200">
              <a:buClr>
                <a:srgbClr val="5B9BD5"/>
              </a:buClr>
              <a:buFont typeface="Arial"/>
              <a:buChar char="•"/>
              <a:defRPr/>
            </a:pPr>
            <a:r>
              <a:rPr lang="ru-RU" dirty="0">
                <a:solidFill>
                  <a:srgbClr val="292929"/>
                </a:solidFill>
                <a:latin typeface="Gilroy"/>
                <a:cs typeface="Gotham Pro Regular"/>
              </a:rPr>
              <a:t>Органы малого таза</a:t>
            </a:r>
            <a:endParaRPr dirty="0"/>
          </a:p>
          <a:p>
            <a:pPr defTabSz="457200">
              <a:buClr>
                <a:srgbClr val="5B9BD5"/>
              </a:buClr>
              <a:defRPr/>
            </a:pPr>
            <a:endParaRPr lang="ru-RU" spc="-15" dirty="0">
              <a:solidFill>
                <a:srgbClr val="5B9BD5"/>
              </a:solidFill>
              <a:latin typeface="Gilroy Medium"/>
              <a:ea typeface="Liberation Sans"/>
              <a:cs typeface="Segoe UI Semibold"/>
            </a:endParaRPr>
          </a:p>
          <a:p>
            <a:pPr defTabSz="457200">
              <a:buClr>
                <a:srgbClr val="5B9BD5"/>
              </a:buClr>
              <a:defRPr/>
            </a:pPr>
            <a:r>
              <a:rPr lang="ru-RU" spc="-15" dirty="0">
                <a:solidFill>
                  <a:srgbClr val="5B9BD5"/>
                </a:solidFill>
                <a:latin typeface="Gilroy Medium"/>
                <a:ea typeface="Liberation Sans"/>
                <a:cs typeface="Segoe UI Semibold"/>
              </a:rPr>
              <a:t>Ультразвуковая диагностика:</a:t>
            </a:r>
            <a:endParaRPr dirty="0"/>
          </a:p>
          <a:p>
            <a:pPr marL="285750" indent="-285750" defTabSz="457200">
              <a:buClr>
                <a:srgbClr val="5B9BD5"/>
              </a:buClr>
              <a:buFont typeface="Arial"/>
              <a:buChar char="•"/>
              <a:defRPr/>
            </a:pPr>
            <a:r>
              <a:rPr lang="ru-RU" dirty="0" smtClean="0">
                <a:solidFill>
                  <a:srgbClr val="292929"/>
                </a:solidFill>
                <a:latin typeface="Gilroy"/>
                <a:cs typeface="Gotham Pro Regular"/>
              </a:rPr>
              <a:t>УЗИ щитовидной </a:t>
            </a:r>
            <a:r>
              <a:rPr lang="ru-RU" dirty="0">
                <a:solidFill>
                  <a:srgbClr val="292929"/>
                </a:solidFill>
                <a:latin typeface="Gilroy"/>
                <a:cs typeface="Gotham Pro Regular"/>
              </a:rPr>
              <a:t>железы и паращитовидных желез</a:t>
            </a:r>
            <a:endParaRPr dirty="0"/>
          </a:p>
          <a:p>
            <a:pPr defTabSz="457200">
              <a:buClr>
                <a:srgbClr val="5B9BD5"/>
              </a:buClr>
              <a:defRPr/>
            </a:pPr>
            <a:endParaRPr lang="ru-RU" spc="-15" dirty="0">
              <a:solidFill>
                <a:srgbClr val="5B9BD5"/>
              </a:solidFill>
              <a:latin typeface="Gilroy Medium"/>
              <a:ea typeface="Liberation Sans"/>
              <a:cs typeface="Segoe UI Semibold"/>
            </a:endParaRPr>
          </a:p>
          <a:p>
            <a:pPr defTabSz="457200">
              <a:buClr>
                <a:srgbClr val="5B9BD5"/>
              </a:buClr>
              <a:defRPr/>
            </a:pPr>
            <a:r>
              <a:rPr lang="ru-RU" spc="-15" dirty="0">
                <a:solidFill>
                  <a:srgbClr val="5B9BD5"/>
                </a:solidFill>
                <a:latin typeface="Gilroy Medium"/>
                <a:ea typeface="Liberation Sans"/>
                <a:cs typeface="Segoe UI Semibold"/>
              </a:rPr>
              <a:t>Компьютерная томография </a:t>
            </a:r>
            <a:br>
              <a:rPr lang="ru-RU" spc="-15" dirty="0">
                <a:solidFill>
                  <a:srgbClr val="5B9BD5"/>
                </a:solidFill>
                <a:latin typeface="Gilroy Medium"/>
                <a:ea typeface="Liberation Sans"/>
                <a:cs typeface="Segoe UI Semibold"/>
              </a:rPr>
            </a:br>
            <a:r>
              <a:rPr lang="ru-RU" spc="-15" dirty="0">
                <a:solidFill>
                  <a:srgbClr val="5B9BD5"/>
                </a:solidFill>
                <a:latin typeface="Gilroy Medium"/>
                <a:ea typeface="Liberation Sans"/>
                <a:cs typeface="Segoe UI Semibold"/>
              </a:rPr>
              <a:t>легких</a:t>
            </a:r>
          </a:p>
          <a:p>
            <a:pPr defTabSz="457200">
              <a:buClr>
                <a:srgbClr val="5B9BD5"/>
              </a:buClr>
              <a:defRPr/>
            </a:pPr>
            <a:endParaRPr lang="ru-RU" spc="-15" dirty="0">
              <a:solidFill>
                <a:srgbClr val="5B9BD5"/>
              </a:solidFill>
              <a:latin typeface="Gilroy Medium"/>
              <a:ea typeface="Liberation Sans"/>
              <a:cs typeface="Segoe UI Semibold"/>
            </a:endParaRPr>
          </a:p>
          <a:p>
            <a:pPr defTabSz="457200">
              <a:buClr>
                <a:srgbClr val="5B9BD5"/>
              </a:buClr>
              <a:defRPr/>
            </a:pPr>
            <a:r>
              <a:rPr lang="ru-RU" spc="-15" dirty="0">
                <a:solidFill>
                  <a:srgbClr val="5B9BD5"/>
                </a:solidFill>
                <a:latin typeface="Gilroy Medium"/>
                <a:ea typeface="Liberation Sans"/>
                <a:cs typeface="Segoe UI Semibold"/>
              </a:rPr>
              <a:t>Приемы специалистов:</a:t>
            </a:r>
            <a:endParaRPr dirty="0"/>
          </a:p>
          <a:p>
            <a:pPr marL="285750" indent="-285750" defTabSz="457200">
              <a:buClr>
                <a:srgbClr val="5B9BD5"/>
              </a:buClr>
              <a:buFont typeface="Arial"/>
              <a:buChar char="•"/>
              <a:defRPr/>
            </a:pPr>
            <a:r>
              <a:rPr lang="ru-RU" dirty="0" smtClean="0">
                <a:solidFill>
                  <a:srgbClr val="292929"/>
                </a:solidFill>
                <a:latin typeface="Gilroy"/>
                <a:cs typeface="Gotham Pro Regular"/>
              </a:rPr>
              <a:t>Прием</a:t>
            </a:r>
            <a:r>
              <a:rPr lang="ru-RU" dirty="0">
                <a:solidFill>
                  <a:srgbClr val="292929"/>
                </a:solidFill>
                <a:latin typeface="Gilroy"/>
                <a:cs typeface="Gotham Pro Regular"/>
              </a:rPr>
              <a:t> </a:t>
            </a:r>
            <a:r>
              <a:rPr lang="ru-RU" dirty="0" smtClean="0">
                <a:solidFill>
                  <a:srgbClr val="292929"/>
                </a:solidFill>
                <a:latin typeface="Gilroy"/>
                <a:cs typeface="Gotham Pro Regular"/>
              </a:rPr>
              <a:t>врача-уролога</a:t>
            </a:r>
            <a:endParaRPr dirty="0"/>
          </a:p>
          <a:p>
            <a:pPr marL="285750" indent="-285750" defTabSz="457200">
              <a:buClr>
                <a:srgbClr val="5B9BD5"/>
              </a:buClr>
              <a:buFont typeface="Arial"/>
              <a:buChar char="•"/>
              <a:defRPr/>
            </a:pPr>
            <a:r>
              <a:rPr lang="ru-RU" dirty="0">
                <a:solidFill>
                  <a:srgbClr val="292929"/>
                </a:solidFill>
                <a:latin typeface="Gilroy"/>
                <a:cs typeface="Gotham Pro Regular"/>
              </a:rPr>
              <a:t>Прием </a:t>
            </a:r>
            <a:r>
              <a:rPr lang="ru-RU" dirty="0" smtClean="0">
                <a:solidFill>
                  <a:srgbClr val="292929"/>
                </a:solidFill>
                <a:latin typeface="Gilroy"/>
                <a:cs typeface="Gotham Pro Regular"/>
              </a:rPr>
              <a:t>врача терапевта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10800000">
            <a:off x="9247091" y="1220298"/>
            <a:ext cx="3762333" cy="4632836"/>
          </a:xfrm>
          <a:custGeom>
            <a:avLst/>
            <a:gdLst>
              <a:gd name="connsiteX0" fmla="*/ 5334974 w 5334974"/>
              <a:gd name="connsiteY0" fmla="*/ 0 h 6569344"/>
              <a:gd name="connsiteX1" fmla="*/ 5334974 w 5334974"/>
              <a:gd name="connsiteY1" fmla="*/ 6569344 h 6569344"/>
              <a:gd name="connsiteX2" fmla="*/ 1142500 w 5334974"/>
              <a:gd name="connsiteY2" fmla="*/ 6569344 h 6569344"/>
              <a:gd name="connsiteX3" fmla="*/ 1142501 w 5334974"/>
              <a:gd name="connsiteY3" fmla="*/ 1719876 h 6569344"/>
              <a:gd name="connsiteX4" fmla="*/ 0 w 5334974"/>
              <a:gd name="connsiteY4" fmla="*/ 1719876 h 6569344"/>
              <a:gd name="connsiteX5" fmla="*/ 0 w 5334974"/>
              <a:gd name="connsiteY5" fmla="*/ 0 h 6569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74" h="6569344" extrusionOk="0">
                <a:moveTo>
                  <a:pt x="5334974" y="0"/>
                </a:moveTo>
                <a:lnTo>
                  <a:pt x="5334974" y="6569344"/>
                </a:lnTo>
                <a:lnTo>
                  <a:pt x="1142500" y="6569344"/>
                </a:lnTo>
                <a:lnTo>
                  <a:pt x="1142501" y="1719876"/>
                </a:lnTo>
                <a:lnTo>
                  <a:pt x="0" y="1719876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9" name="Скругленный прямоугольник 18"/>
          <p:cNvSpPr/>
          <p:nvPr/>
        </p:nvSpPr>
        <p:spPr bwMode="auto">
          <a:xfrm>
            <a:off x="292247" y="1052828"/>
            <a:ext cx="7541972" cy="794601"/>
          </a:xfrm>
          <a:prstGeom prst="roundRect">
            <a:avLst>
              <a:gd name="adj" fmla="val 16667"/>
            </a:avLst>
          </a:prstGeom>
          <a:solidFill>
            <a:srgbClr val="D4E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Заголовок 1"/>
          <p:cNvSpPr txBox="1"/>
          <p:nvPr/>
        </p:nvSpPr>
        <p:spPr bwMode="auto">
          <a:xfrm>
            <a:off x="292247" y="521747"/>
            <a:ext cx="9608331" cy="52968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95"/>
              </a:spcBef>
              <a:defRPr/>
            </a:pPr>
            <a:r>
              <a:rPr lang="ru-RU" sz="2500" spc="-15" dirty="0">
                <a:solidFill>
                  <a:srgbClr val="1968B3"/>
                </a:solidFill>
                <a:latin typeface="Gilroy Bold"/>
                <a:cs typeface="Segoe UI Semibold"/>
              </a:rPr>
              <a:t>«Программа на базе МРТ»</a:t>
            </a:r>
          </a:p>
        </p:txBody>
      </p:sp>
      <p:sp>
        <p:nvSpPr>
          <p:cNvPr id="7" name="Заголовок 1"/>
          <p:cNvSpPr txBox="1"/>
          <p:nvPr/>
        </p:nvSpPr>
        <p:spPr bwMode="auto">
          <a:xfrm>
            <a:off x="292247" y="168055"/>
            <a:ext cx="9608331" cy="38779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95"/>
              </a:spcBef>
              <a:defRPr/>
            </a:pPr>
            <a:r>
              <a:rPr lang="ru-RU" sz="1800" spc="-15" dirty="0">
                <a:solidFill>
                  <a:srgbClr val="1968B3"/>
                </a:solidFill>
                <a:latin typeface="Gilroy Medium"/>
                <a:cs typeface="Segoe UI Semibold"/>
              </a:rPr>
              <a:t>Для мужчин после 40 лет </a:t>
            </a: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22677" y="1153535"/>
            <a:ext cx="3883880" cy="554316"/>
          </a:xfrm>
          <a:prstGeom prst="rect">
            <a:avLst/>
          </a:prstGeom>
        </p:spPr>
        <p:txBody>
          <a:bodyPr wrap="square" lIns="36000" anchor="t">
            <a:no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ru-RU" sz="160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Gilroy"/>
              </a:rPr>
              <a:t>Комплексная диагностика основных показателей женского здоровья</a:t>
            </a:r>
            <a:endParaRPr dirty="0"/>
          </a:p>
        </p:txBody>
      </p:sp>
      <p:sp>
        <p:nvSpPr>
          <p:cNvPr id="23" name="Заголовок 1"/>
          <p:cNvSpPr txBox="1"/>
          <p:nvPr/>
        </p:nvSpPr>
        <p:spPr bwMode="auto">
          <a:xfrm>
            <a:off x="5762680" y="1185286"/>
            <a:ext cx="1849209" cy="52968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95"/>
              </a:spcBef>
              <a:defRPr/>
            </a:pPr>
            <a:r>
              <a:rPr lang="ru-RU" sz="3200" spc="-15">
                <a:solidFill>
                  <a:srgbClr val="E9515A"/>
                </a:solidFill>
                <a:latin typeface="Gilroy Bold"/>
                <a:cs typeface="Segoe UI Semibold"/>
              </a:rPr>
              <a:t>88 500 ₽</a:t>
            </a: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537449" y="1897451"/>
            <a:ext cx="591512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buClr>
                <a:srgbClr val="5B9BD5"/>
              </a:buClr>
              <a:defRPr/>
            </a:pPr>
            <a:r>
              <a:rPr lang="ru-RU" spc="-15" dirty="0">
                <a:solidFill>
                  <a:srgbClr val="5B9BD5"/>
                </a:solidFill>
                <a:latin typeface="Gilroy Medium"/>
                <a:ea typeface="Liberation Sans"/>
                <a:cs typeface="Segoe UI Semibold"/>
              </a:rPr>
              <a:t>Лабораторная диагностика:</a:t>
            </a:r>
            <a:endParaRPr dirty="0"/>
          </a:p>
          <a:p>
            <a:pPr marL="285750" indent="-285750" defTabSz="457200">
              <a:buClr>
                <a:srgbClr val="5B9BD5"/>
              </a:buClr>
              <a:buFont typeface="Arial"/>
              <a:buChar char="•"/>
              <a:defRPr/>
            </a:pPr>
            <a:r>
              <a:rPr lang="ru-RU" dirty="0">
                <a:solidFill>
                  <a:srgbClr val="292929"/>
                </a:solidFill>
                <a:latin typeface="Gilroy"/>
                <a:cs typeface="Gotham Pro Regular"/>
              </a:rPr>
              <a:t>Взятие крови из периферической вены</a:t>
            </a:r>
            <a:endParaRPr dirty="0"/>
          </a:p>
          <a:p>
            <a:pPr marL="285750" indent="-285750" defTabSz="457200">
              <a:buClr>
                <a:srgbClr val="5B9BD5"/>
              </a:buClr>
              <a:buFont typeface="Arial"/>
              <a:buChar char="•"/>
              <a:defRPr/>
            </a:pPr>
            <a:r>
              <a:rPr lang="ru-RU" dirty="0">
                <a:solidFill>
                  <a:srgbClr val="292929"/>
                </a:solidFill>
                <a:latin typeface="Gilroy"/>
                <a:cs typeface="Gotham Pro Regular"/>
              </a:rPr>
              <a:t>Общий анализ крови развернутый</a:t>
            </a:r>
            <a:endParaRPr dirty="0"/>
          </a:p>
          <a:p>
            <a:pPr marL="285750" indent="-285750" defTabSz="457200">
              <a:buClr>
                <a:srgbClr val="5B9BD5"/>
              </a:buClr>
              <a:buFont typeface="Arial"/>
              <a:buChar char="•"/>
              <a:defRPr/>
            </a:pPr>
            <a:r>
              <a:rPr lang="ru-RU" dirty="0" smtClean="0">
                <a:solidFill>
                  <a:srgbClr val="292929"/>
                </a:solidFill>
                <a:latin typeface="Gilroy"/>
                <a:cs typeface="Gotham Pro Regular"/>
              </a:rPr>
              <a:t>АЛТ, АСТ</a:t>
            </a:r>
            <a:endParaRPr dirty="0"/>
          </a:p>
          <a:p>
            <a:pPr marL="285750" indent="-285750" defTabSz="457200">
              <a:buClr>
                <a:srgbClr val="5B9BD5"/>
              </a:buClr>
              <a:buFont typeface="Arial"/>
              <a:buChar char="•"/>
              <a:defRPr/>
            </a:pPr>
            <a:r>
              <a:rPr lang="ru-RU" dirty="0" err="1" smtClean="0">
                <a:solidFill>
                  <a:srgbClr val="292929"/>
                </a:solidFill>
                <a:latin typeface="Gilroy"/>
              </a:rPr>
              <a:t>Креатинин</a:t>
            </a:r>
            <a:r>
              <a:rPr lang="ru-RU" dirty="0" smtClean="0">
                <a:solidFill>
                  <a:srgbClr val="292929"/>
                </a:solidFill>
                <a:latin typeface="Gilroy"/>
              </a:rPr>
              <a:t>, глюкоза, общий билирубин, общий тестостерон, ПСА, липидный обмен</a:t>
            </a:r>
            <a:endParaRPr dirty="0"/>
          </a:p>
          <a:p>
            <a:pPr marL="285750" indent="-285750" defTabSz="457200">
              <a:buClr>
                <a:srgbClr val="5B9BD5"/>
              </a:buClr>
              <a:buFont typeface="Arial"/>
              <a:buChar char="•"/>
              <a:defRPr/>
            </a:pPr>
            <a:r>
              <a:rPr lang="ru-RU" dirty="0" smtClean="0">
                <a:solidFill>
                  <a:srgbClr val="292929"/>
                </a:solidFill>
                <a:latin typeface="Gilroy"/>
                <a:cs typeface="Gotham Pro Regular"/>
              </a:rPr>
              <a:t>Общий анализ </a:t>
            </a:r>
            <a:r>
              <a:rPr lang="ru-RU" dirty="0">
                <a:solidFill>
                  <a:srgbClr val="292929"/>
                </a:solidFill>
                <a:latin typeface="Gilroy"/>
                <a:cs typeface="Gotham Pro Regular"/>
              </a:rPr>
              <a:t>мочи</a:t>
            </a:r>
            <a:endParaRPr dirty="0"/>
          </a:p>
          <a:p>
            <a:pPr marL="285750" indent="-285750" defTabSz="457200">
              <a:buClr>
                <a:srgbClr val="5B9BD5"/>
              </a:buClr>
              <a:buFont typeface="Arial"/>
              <a:buChar char="•"/>
              <a:defRPr/>
            </a:pPr>
            <a:r>
              <a:rPr lang="ru-RU" dirty="0">
                <a:solidFill>
                  <a:srgbClr val="292929"/>
                </a:solidFill>
                <a:latin typeface="Gilroy"/>
                <a:cs typeface="Gotham Pro Regular"/>
              </a:rPr>
              <a:t>Цитологическое исследование микропрепарата тканей </a:t>
            </a:r>
            <a:r>
              <a:rPr lang="ru-RU" dirty="0" smtClean="0">
                <a:solidFill>
                  <a:srgbClr val="292929"/>
                </a:solidFill>
                <a:latin typeface="Gilroy"/>
                <a:cs typeface="Gotham Pro Regular"/>
              </a:rPr>
              <a:t>желудка на </a:t>
            </a:r>
            <a:r>
              <a:rPr lang="ru-RU" dirty="0">
                <a:solidFill>
                  <a:srgbClr val="292929"/>
                </a:solidFill>
                <a:latin typeface="Gilroy"/>
                <a:cs typeface="Gotham Pro Regular"/>
              </a:rPr>
              <a:t>наличие </a:t>
            </a:r>
            <a:r>
              <a:rPr lang="ru-RU" dirty="0" err="1">
                <a:solidFill>
                  <a:srgbClr val="292929"/>
                </a:solidFill>
                <a:latin typeface="Gilroy"/>
                <a:cs typeface="Gotham Pro Regular"/>
              </a:rPr>
              <a:t>H.pylori</a:t>
            </a:r>
            <a:endParaRPr lang="ru-RU" dirty="0">
              <a:solidFill>
                <a:srgbClr val="292929"/>
              </a:solidFill>
              <a:latin typeface="Gilroy"/>
              <a:cs typeface="Gotham Pro Regular"/>
            </a:endParaRPr>
          </a:p>
        </p:txBody>
      </p:sp>
      <p:sp>
        <p:nvSpPr>
          <p:cNvPr id="20" name="Прямоугольник 19"/>
          <p:cNvSpPr/>
          <p:nvPr/>
        </p:nvSpPr>
        <p:spPr bwMode="auto">
          <a:xfrm>
            <a:off x="537449" y="4436607"/>
            <a:ext cx="474745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buClr>
                <a:srgbClr val="5B9BD5"/>
              </a:buClr>
              <a:defRPr/>
            </a:pPr>
            <a:r>
              <a:rPr lang="ru-RU" spc="-15" dirty="0">
                <a:solidFill>
                  <a:srgbClr val="5B9BD5"/>
                </a:solidFill>
                <a:latin typeface="Gilroy Medium"/>
                <a:ea typeface="Liberation Sans"/>
                <a:cs typeface="Segoe UI Semibold"/>
              </a:rPr>
              <a:t>Функциональная диагностика:</a:t>
            </a:r>
            <a:endParaRPr dirty="0"/>
          </a:p>
          <a:p>
            <a:pPr marL="285750" indent="-285750" defTabSz="457200">
              <a:buClr>
                <a:srgbClr val="5B9BD5"/>
              </a:buClr>
              <a:buFont typeface="Arial"/>
              <a:buChar char="•"/>
              <a:defRPr/>
            </a:pPr>
            <a:r>
              <a:rPr lang="ru-RU" dirty="0">
                <a:solidFill>
                  <a:srgbClr val="292929"/>
                </a:solidFill>
                <a:latin typeface="Gilroy"/>
                <a:cs typeface="Gotham Pro Regular"/>
              </a:rPr>
              <a:t>Эхокардиография</a:t>
            </a:r>
            <a:endParaRPr dirty="0"/>
          </a:p>
          <a:p>
            <a:pPr marL="285750" indent="-285750" defTabSz="457200">
              <a:buClr>
                <a:srgbClr val="5B9BD5"/>
              </a:buClr>
              <a:buFont typeface="Arial"/>
              <a:buChar char="•"/>
              <a:defRPr/>
            </a:pPr>
            <a:r>
              <a:rPr lang="ru-RU" dirty="0" smtClean="0">
                <a:solidFill>
                  <a:srgbClr val="292929"/>
                </a:solidFill>
                <a:latin typeface="Gilroy"/>
                <a:cs typeface="Gotham Pro Regular"/>
              </a:rPr>
              <a:t>ЭКГ</a:t>
            </a:r>
            <a:endParaRPr dirty="0"/>
          </a:p>
          <a:p>
            <a:pPr marL="285750" indent="-285750" defTabSz="457200">
              <a:buClr>
                <a:srgbClr val="5B9BD5"/>
              </a:buClr>
              <a:buFont typeface="Arial"/>
              <a:buChar char="•"/>
              <a:defRPr/>
            </a:pPr>
            <a:r>
              <a:rPr lang="ru-RU" dirty="0" err="1" smtClean="0">
                <a:solidFill>
                  <a:srgbClr val="292929"/>
                </a:solidFill>
                <a:latin typeface="Gilroy"/>
                <a:cs typeface="Gotham Pro Regular"/>
              </a:rPr>
              <a:t>Холтер</a:t>
            </a:r>
            <a:endParaRPr dirty="0"/>
          </a:p>
          <a:p>
            <a:pPr marL="285750" indent="-285750" defTabSz="457200">
              <a:buClr>
                <a:srgbClr val="5B9BD5"/>
              </a:buClr>
              <a:buFont typeface="Arial"/>
              <a:buChar char="•"/>
              <a:defRPr/>
            </a:pPr>
            <a:r>
              <a:rPr lang="ru-RU" dirty="0" smtClean="0">
                <a:solidFill>
                  <a:srgbClr val="292929"/>
                </a:solidFill>
                <a:latin typeface="Gilroy"/>
                <a:cs typeface="Gotham Pro Regular"/>
              </a:rPr>
              <a:t>Стандартная спирометрия</a:t>
            </a:r>
            <a:endParaRPr dirty="0"/>
          </a:p>
          <a:p>
            <a:pPr marL="285750" indent="-285750" defTabSz="457200">
              <a:buClr>
                <a:srgbClr val="5B9BD5"/>
              </a:buClr>
              <a:buFont typeface="Arial"/>
              <a:buChar char="•"/>
              <a:defRPr/>
            </a:pPr>
            <a:endParaRPr lang="ru-RU" spc="-15" dirty="0">
              <a:solidFill>
                <a:srgbClr val="5B9BD5"/>
              </a:solidFill>
              <a:latin typeface="Gilroy Medium"/>
              <a:ea typeface="Liberation Sans"/>
              <a:cs typeface="Segoe UI Semibold"/>
            </a:endParaRPr>
          </a:p>
        </p:txBody>
      </p:sp>
      <p:sp>
        <p:nvSpPr>
          <p:cNvPr id="21" name="Прямоугольник 20"/>
          <p:cNvSpPr/>
          <p:nvPr/>
        </p:nvSpPr>
        <p:spPr bwMode="auto">
          <a:xfrm>
            <a:off x="6411693" y="1897451"/>
            <a:ext cx="5433308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buClr>
                <a:srgbClr val="5B9BD5"/>
              </a:buClr>
              <a:defRPr/>
            </a:pPr>
            <a:r>
              <a:rPr lang="ru-RU" spc="-15" dirty="0" smtClean="0">
                <a:solidFill>
                  <a:srgbClr val="5B9BD5"/>
                </a:solidFill>
                <a:latin typeface="Gilroy Medium"/>
                <a:ea typeface="Liberation Sans"/>
                <a:cs typeface="Segoe UI Semibold"/>
              </a:rPr>
              <a:t>МРТ </a:t>
            </a:r>
            <a:r>
              <a:rPr lang="ru-RU" spc="-15" dirty="0">
                <a:solidFill>
                  <a:srgbClr val="5B9BD5"/>
                </a:solidFill>
                <a:latin typeface="Gilroy Medium"/>
                <a:ea typeface="Liberation Sans"/>
                <a:cs typeface="Segoe UI Semibold"/>
              </a:rPr>
              <a:t>всего тела:</a:t>
            </a:r>
            <a:endParaRPr dirty="0"/>
          </a:p>
          <a:p>
            <a:pPr marL="285750" indent="-285750" defTabSz="457200">
              <a:buClr>
                <a:srgbClr val="5B9BD5"/>
              </a:buClr>
              <a:buFont typeface="Arial"/>
              <a:buChar char="•"/>
              <a:defRPr/>
            </a:pPr>
            <a:r>
              <a:rPr lang="ru-RU" dirty="0">
                <a:solidFill>
                  <a:srgbClr val="292929"/>
                </a:solidFill>
                <a:latin typeface="Gilroy"/>
                <a:cs typeface="Gotham Pro Regular"/>
              </a:rPr>
              <a:t>Головной мозг и сосуды</a:t>
            </a:r>
            <a:endParaRPr dirty="0"/>
          </a:p>
          <a:p>
            <a:pPr marL="285750" indent="-285750" defTabSz="457200">
              <a:buClr>
                <a:srgbClr val="5B9BD5"/>
              </a:buClr>
              <a:buFont typeface="Arial"/>
              <a:buChar char="•"/>
              <a:defRPr/>
            </a:pPr>
            <a:r>
              <a:rPr lang="ru-RU" dirty="0">
                <a:solidFill>
                  <a:srgbClr val="292929"/>
                </a:solidFill>
                <a:latin typeface="Gilroy"/>
                <a:cs typeface="Gotham Pro Regular"/>
              </a:rPr>
              <a:t>Все отделы позвоночника</a:t>
            </a:r>
            <a:endParaRPr dirty="0"/>
          </a:p>
          <a:p>
            <a:pPr marL="285750" indent="-285750" defTabSz="457200">
              <a:buClr>
                <a:srgbClr val="5B9BD5"/>
              </a:buClr>
              <a:buFont typeface="Arial"/>
              <a:buChar char="•"/>
              <a:defRPr/>
            </a:pPr>
            <a:r>
              <a:rPr lang="ru-RU" dirty="0">
                <a:solidFill>
                  <a:srgbClr val="292929"/>
                </a:solidFill>
                <a:latin typeface="Gilroy"/>
                <a:cs typeface="Gotham Pro Regular"/>
              </a:rPr>
              <a:t>Органы брюшной полости </a:t>
            </a:r>
            <a:r>
              <a:rPr lang="ru-RU" dirty="0" smtClean="0">
                <a:solidFill>
                  <a:srgbClr val="292929"/>
                </a:solidFill>
                <a:latin typeface="Gilroy"/>
                <a:cs typeface="Gotham Pro Regular"/>
              </a:rPr>
              <a:t>и </a:t>
            </a:r>
            <a:r>
              <a:rPr lang="ru-RU" dirty="0">
                <a:solidFill>
                  <a:srgbClr val="292929"/>
                </a:solidFill>
                <a:latin typeface="Gilroy"/>
                <a:cs typeface="Gotham Pro Regular"/>
              </a:rPr>
              <a:t>забрюшинного пространства</a:t>
            </a:r>
            <a:endParaRPr dirty="0"/>
          </a:p>
          <a:p>
            <a:pPr marL="285750" indent="-285750" defTabSz="457200">
              <a:buClr>
                <a:srgbClr val="5B9BD5"/>
              </a:buClr>
              <a:buFont typeface="Arial"/>
              <a:buChar char="•"/>
              <a:defRPr/>
            </a:pPr>
            <a:r>
              <a:rPr lang="ru-RU" dirty="0">
                <a:solidFill>
                  <a:srgbClr val="292929"/>
                </a:solidFill>
                <a:latin typeface="Gilroy"/>
                <a:cs typeface="Gotham Pro Regular"/>
              </a:rPr>
              <a:t>Органы малого таза</a:t>
            </a:r>
            <a:endParaRPr dirty="0"/>
          </a:p>
          <a:p>
            <a:pPr marL="285750" indent="-285750" defTabSz="457200">
              <a:buClr>
                <a:srgbClr val="5B9BD5"/>
              </a:buClr>
              <a:buFont typeface="Arial"/>
              <a:buChar char="•"/>
              <a:defRPr/>
            </a:pPr>
            <a:endParaRPr lang="ru-RU" b="1" dirty="0">
              <a:solidFill>
                <a:srgbClr val="292929"/>
              </a:solidFill>
              <a:latin typeface="Gilroy"/>
              <a:cs typeface="Gotham Pro Regular"/>
            </a:endParaRPr>
          </a:p>
          <a:p>
            <a:pPr defTabSz="457200">
              <a:buClr>
                <a:srgbClr val="5B9BD5"/>
              </a:buClr>
              <a:defRPr/>
            </a:pPr>
            <a:r>
              <a:rPr lang="ru-RU" spc="-15" dirty="0">
                <a:solidFill>
                  <a:srgbClr val="5B9BD5"/>
                </a:solidFill>
                <a:latin typeface="Gilroy Medium"/>
                <a:ea typeface="Liberation Sans"/>
                <a:cs typeface="Segoe UI Semibold"/>
              </a:rPr>
              <a:t>Ультразвуковая диагностика:</a:t>
            </a:r>
            <a:endParaRPr dirty="0"/>
          </a:p>
          <a:p>
            <a:pPr marL="285750" indent="-285750" defTabSz="457200">
              <a:buClr>
                <a:srgbClr val="5B9BD5"/>
              </a:buClr>
              <a:buFont typeface="Arial"/>
              <a:buChar char="•"/>
              <a:defRPr/>
            </a:pPr>
            <a:r>
              <a:rPr lang="ru-RU" dirty="0">
                <a:solidFill>
                  <a:srgbClr val="292929"/>
                </a:solidFill>
                <a:latin typeface="Gilroy"/>
                <a:cs typeface="Gotham Pro Regular"/>
              </a:rPr>
              <a:t>Щитовидная и паращитовидная железы</a:t>
            </a:r>
            <a:endParaRPr dirty="0"/>
          </a:p>
          <a:p>
            <a:pPr marL="285750" indent="-285750" defTabSz="457200">
              <a:buClr>
                <a:srgbClr val="5B9BD5"/>
              </a:buClr>
              <a:buFont typeface="Arial"/>
              <a:buChar char="•"/>
              <a:defRPr/>
            </a:pPr>
            <a:endParaRPr lang="ru-RU" dirty="0">
              <a:solidFill>
                <a:srgbClr val="292929"/>
              </a:solidFill>
              <a:latin typeface="Gilroy"/>
              <a:cs typeface="Gotham Pro Regular"/>
            </a:endParaRPr>
          </a:p>
          <a:p>
            <a:pPr defTabSz="457200">
              <a:buClr>
                <a:srgbClr val="5B9BD5"/>
              </a:buClr>
              <a:defRPr/>
            </a:pPr>
            <a:r>
              <a:rPr lang="ru-RU" spc="-15" dirty="0">
                <a:solidFill>
                  <a:srgbClr val="5B9BD5"/>
                </a:solidFill>
                <a:latin typeface="Gilroy Medium"/>
                <a:ea typeface="Liberation Sans"/>
                <a:cs typeface="Segoe UI Semibold"/>
              </a:rPr>
              <a:t>Компьютерная томография </a:t>
            </a:r>
            <a:r>
              <a:rPr lang="ru-RU" spc="-15" dirty="0" smtClean="0">
                <a:solidFill>
                  <a:srgbClr val="5B9BD5"/>
                </a:solidFill>
                <a:latin typeface="Gilroy Medium"/>
                <a:ea typeface="Liberation Sans"/>
                <a:cs typeface="Segoe UI Semibold"/>
              </a:rPr>
              <a:t>легких</a:t>
            </a:r>
            <a:endParaRPr lang="ru-RU" dirty="0"/>
          </a:p>
          <a:p>
            <a:pPr defTabSz="457200">
              <a:buClr>
                <a:srgbClr val="5B9BD5"/>
              </a:buClr>
              <a:defRPr/>
            </a:pPr>
            <a:endParaRPr lang="ru-RU" spc="-15" dirty="0">
              <a:solidFill>
                <a:srgbClr val="5B9BD5"/>
              </a:solidFill>
              <a:latin typeface="Gilroy Medium"/>
              <a:ea typeface="Liberation Sans"/>
              <a:cs typeface="Segoe UI Semibold"/>
            </a:endParaRPr>
          </a:p>
          <a:p>
            <a:pPr defTabSz="457200">
              <a:buClr>
                <a:srgbClr val="5B9BD5"/>
              </a:buClr>
              <a:defRPr/>
            </a:pPr>
            <a:r>
              <a:rPr lang="ru-RU" spc="-15" dirty="0">
                <a:solidFill>
                  <a:srgbClr val="5B9BD5"/>
                </a:solidFill>
                <a:latin typeface="Gilroy Medium"/>
                <a:cs typeface="Segoe UI Semibold"/>
              </a:rPr>
              <a:t>Приемы специалистов:</a:t>
            </a:r>
            <a:endParaRPr dirty="0"/>
          </a:p>
          <a:p>
            <a:pPr marL="285750" indent="-285750" defTabSz="457200">
              <a:buClr>
                <a:srgbClr val="5B9BD5"/>
              </a:buClr>
              <a:buFont typeface="Arial"/>
              <a:buChar char="•"/>
              <a:defRPr/>
            </a:pPr>
            <a:r>
              <a:rPr lang="ru-RU" dirty="0">
                <a:solidFill>
                  <a:srgbClr val="292929"/>
                </a:solidFill>
                <a:latin typeface="Gilroy"/>
                <a:cs typeface="Gotham Pro Regular"/>
              </a:rPr>
              <a:t>Прием </a:t>
            </a:r>
            <a:r>
              <a:rPr lang="ru-RU" dirty="0" smtClean="0">
                <a:solidFill>
                  <a:srgbClr val="292929"/>
                </a:solidFill>
                <a:latin typeface="Gilroy"/>
                <a:cs typeface="Gotham Pro Regular"/>
              </a:rPr>
              <a:t>врача-офтальмолога </a:t>
            </a:r>
          </a:p>
          <a:p>
            <a:pPr marL="285750" indent="-285750" defTabSz="457200">
              <a:buClr>
                <a:srgbClr val="5B9BD5"/>
              </a:buClr>
              <a:buFont typeface="Arial"/>
              <a:buChar char="•"/>
              <a:defRPr/>
            </a:pPr>
            <a:r>
              <a:rPr lang="ru-RU" dirty="0" smtClean="0">
                <a:solidFill>
                  <a:srgbClr val="292929"/>
                </a:solidFill>
                <a:latin typeface="Gilroy"/>
                <a:cs typeface="Gotham Pro Regular"/>
              </a:rPr>
              <a:t>Прием врача-уролога</a:t>
            </a:r>
            <a:endParaRPr dirty="0"/>
          </a:p>
          <a:p>
            <a:pPr marL="285750" indent="-285750" defTabSz="457200">
              <a:buClr>
                <a:srgbClr val="5B9BD5"/>
              </a:buClr>
              <a:buFont typeface="Arial"/>
              <a:buChar char="•"/>
              <a:defRPr/>
            </a:pPr>
            <a:r>
              <a:rPr lang="ru-RU" dirty="0">
                <a:solidFill>
                  <a:srgbClr val="292929"/>
                </a:solidFill>
                <a:latin typeface="Gilroy"/>
                <a:cs typeface="Gotham Pro Regular"/>
              </a:rPr>
              <a:t>Прием </a:t>
            </a:r>
            <a:r>
              <a:rPr lang="ru-RU" dirty="0" smtClean="0">
                <a:solidFill>
                  <a:srgbClr val="292929"/>
                </a:solidFill>
                <a:latin typeface="Gilroy"/>
                <a:cs typeface="Gotham Pro Regular"/>
              </a:rPr>
              <a:t>врача терапевта</a:t>
            </a:r>
            <a:endParaRPr lang="ru-RU" dirty="0">
              <a:solidFill>
                <a:srgbClr val="292929"/>
              </a:solidFill>
              <a:latin typeface="Gilroy"/>
              <a:cs typeface="Gotham Pro Regular"/>
            </a:endParaRPr>
          </a:p>
          <a:p>
            <a:pPr marL="285750" indent="-285750" defTabSz="457200">
              <a:buClr>
                <a:srgbClr val="5B9BD5"/>
              </a:buClr>
              <a:buFont typeface="Arial"/>
              <a:buChar char="•"/>
              <a:defRPr/>
            </a:pPr>
            <a:endParaRPr lang="ru-RU" dirty="0">
              <a:solidFill>
                <a:srgbClr val="292929"/>
              </a:solidFill>
              <a:latin typeface="Gilroy"/>
              <a:cs typeface="Gotham Pro Regular"/>
            </a:endParaRPr>
          </a:p>
          <a:p>
            <a:pPr marL="285750" indent="-285750" defTabSz="457200">
              <a:buClr>
                <a:srgbClr val="5B9BD5"/>
              </a:buClr>
              <a:buFont typeface="Arial"/>
              <a:buChar char="•"/>
              <a:defRPr/>
            </a:pPr>
            <a:endParaRPr lang="ru-RU" dirty="0">
              <a:solidFill>
                <a:srgbClr val="292929"/>
              </a:solidFill>
              <a:latin typeface="Gilroy"/>
              <a:cs typeface="Gotham Pro Regular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7449" y="585313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>
              <a:buClr>
                <a:srgbClr val="5B9BD5"/>
              </a:buClr>
              <a:defRPr/>
            </a:pPr>
            <a:r>
              <a:rPr lang="ru-RU" spc="-15" dirty="0">
                <a:solidFill>
                  <a:srgbClr val="5B9BD5"/>
                </a:solidFill>
                <a:latin typeface="Gilroy Medium"/>
                <a:cs typeface="Segoe UI Semibold"/>
              </a:rPr>
              <a:t>Эндоскопия:</a:t>
            </a:r>
            <a:endParaRPr lang="ru-RU" dirty="0"/>
          </a:p>
          <a:p>
            <a:pPr marL="285750" indent="-285750" defTabSz="457200">
              <a:buClr>
                <a:srgbClr val="5B9BD5"/>
              </a:buClr>
              <a:buFont typeface="Arial"/>
              <a:buChar char="•"/>
              <a:defRPr/>
            </a:pPr>
            <a:r>
              <a:rPr lang="ru-RU" dirty="0">
                <a:solidFill>
                  <a:srgbClr val="292929"/>
                </a:solidFill>
                <a:latin typeface="Gilroy"/>
                <a:cs typeface="Gotham Pro Regular"/>
              </a:rPr>
              <a:t>ФГДС</a:t>
            </a:r>
            <a:endParaRPr lang="ru-RU" dirty="0"/>
          </a:p>
          <a:p>
            <a:pPr marL="285750" indent="-285750" defTabSz="457200">
              <a:buClr>
                <a:srgbClr val="5B9BD5"/>
              </a:buClr>
              <a:buFont typeface="Arial"/>
              <a:buChar char="•"/>
              <a:defRPr/>
            </a:pPr>
            <a:r>
              <a:rPr lang="ru-RU" dirty="0" err="1">
                <a:solidFill>
                  <a:srgbClr val="292929"/>
                </a:solidFill>
                <a:latin typeface="Gilroy"/>
                <a:cs typeface="Gotham Pro Regular"/>
              </a:rPr>
              <a:t>Видеоколоноскопия</a:t>
            </a:r>
            <a:endParaRPr lang="ru-RU" dirty="0">
              <a:solidFill>
                <a:srgbClr val="292929"/>
              </a:solidFill>
              <a:latin typeface="Gilroy"/>
              <a:cs typeface="Gotham Pro Regular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rgbClr val="98CDFF"/>
            </a:gs>
            <a:gs pos="47000">
              <a:srgbClr val="D4EAFF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Заголовок 3"/>
          <p:cNvSpPr txBox="1"/>
          <p:nvPr/>
        </p:nvSpPr>
        <p:spPr bwMode="auto">
          <a:xfrm>
            <a:off x="6019733" y="2030405"/>
            <a:ext cx="5261508" cy="879344"/>
          </a:xfrm>
          <a:prstGeom prst="rect">
            <a:avLst/>
          </a:prstGeom>
        </p:spPr>
        <p:txBody>
          <a:bodyPr vert="horz" wrap="square" lIns="90000" tIns="46800" rIns="90000" bIns="46800" rtlCol="0" anchor="ctr" anchorCtr="0">
            <a:sp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lang="ru-RU" sz="6000" b="1" i="0" u="none" strike="noStrike" cap="none" spc="0">
                <a:ln>
                  <a:noFill/>
                </a:ln>
                <a:solidFill>
                  <a:schemeClr val="tx1"/>
                </a:solidFill>
                <a:latin typeface="+mj-lt"/>
                <a:ea typeface="+mj-ea"/>
                <a:cs typeface="Gotham Pro Bold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ru-RU" sz="1700" b="0">
                <a:solidFill>
                  <a:schemeClr val="tx1">
                    <a:lumMod val="65000"/>
                    <a:lumOff val="35000"/>
                  </a:schemeClr>
                </a:solidFill>
                <a:latin typeface="Gilroy Medium"/>
                <a:ea typeface="Segoe UI"/>
                <a:cs typeface="Segoe UI Semilight"/>
              </a:rPr>
              <a:t>При необходимости мы можем сформировать индивидуальную программу обследования для пациентов с хроническими заболеваниями.</a:t>
            </a:r>
            <a:endParaRPr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m="http://schemas.openxmlformats.org/officeDocument/2006/math" xmlns:w="http://schemas.openxmlformats.org/wordprocessingml/2006/main" xmlns:asvg="http://schemas.microsoft.com/office/drawing/2016/SVG/main" r:embed="rId3"/>
              </a:ext>
            </a:extLst>
          </a:blip>
          <a:stretch/>
        </p:blipFill>
        <p:spPr bwMode="auto">
          <a:xfrm>
            <a:off x="6188677" y="4261648"/>
            <a:ext cx="506763" cy="506763"/>
          </a:xfrm>
          <a:prstGeom prst="rect">
            <a:avLst/>
          </a:prstGeom>
        </p:spPr>
      </p:pic>
      <p:sp>
        <p:nvSpPr>
          <p:cNvPr id="21" name="Заголовок 3"/>
          <p:cNvSpPr txBox="1"/>
          <p:nvPr/>
        </p:nvSpPr>
        <p:spPr bwMode="auto">
          <a:xfrm>
            <a:off x="6019733" y="3031669"/>
            <a:ext cx="6073655" cy="2633671"/>
          </a:xfrm>
          <a:prstGeom prst="rect">
            <a:avLst/>
          </a:prstGeom>
        </p:spPr>
        <p:txBody>
          <a:bodyPr vert="horz" wrap="square" lIns="90000" tIns="46800" rIns="90000" bIns="46800" rtlCol="0" anchor="ctr" anchorCtr="0">
            <a:sp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lang="ru-RU" sz="6000" b="1" i="0" u="none" strike="noStrike" cap="none" spc="0">
                <a:ln>
                  <a:noFill/>
                </a:ln>
                <a:solidFill>
                  <a:schemeClr val="tx1"/>
                </a:solidFill>
                <a:latin typeface="+mj-lt"/>
                <a:ea typeface="+mj-ea"/>
                <a:cs typeface="Gotham Pro Bold"/>
              </a:defRPr>
            </a:lvl1pPr>
          </a:lstStyle>
          <a:p>
            <a:pPr lvl="0">
              <a:lnSpc>
                <a:spcPct val="100000"/>
              </a:lnSpc>
              <a:defRPr/>
            </a:pPr>
            <a:endParaRPr lang="ru-RU" sz="1700" b="0" dirty="0">
              <a:solidFill>
                <a:srgbClr val="0B61B2"/>
              </a:solidFill>
              <a:latin typeface="Gilroy Medium"/>
              <a:ea typeface="Segoe UI"/>
              <a:cs typeface="Segoe UI Semilight"/>
            </a:endParaRPr>
          </a:p>
          <a:p>
            <a:pPr lvl="0">
              <a:lnSpc>
                <a:spcPct val="100000"/>
              </a:lnSpc>
              <a:defRPr/>
            </a:pPr>
            <a:r>
              <a:rPr lang="ru-RU" sz="1700" b="0" dirty="0">
                <a:solidFill>
                  <a:srgbClr val="0B61B2"/>
                </a:solidFill>
                <a:latin typeface="Gilroy Medium"/>
                <a:ea typeface="Segoe UI"/>
                <a:cs typeface="Segoe UI Semilight"/>
              </a:rPr>
              <a:t>Записать на комплексное обследование </a:t>
            </a:r>
            <a:br>
              <a:rPr lang="ru-RU" sz="1700" b="0" dirty="0">
                <a:solidFill>
                  <a:srgbClr val="0B61B2"/>
                </a:solidFill>
                <a:latin typeface="Gilroy Medium"/>
                <a:ea typeface="Segoe UI"/>
                <a:cs typeface="Segoe UI Semilight"/>
              </a:rPr>
            </a:br>
            <a:r>
              <a:rPr lang="ru-RU" sz="1700" b="0" dirty="0">
                <a:solidFill>
                  <a:srgbClr val="0B61B2"/>
                </a:solidFill>
                <a:latin typeface="Gilroy Medium"/>
                <a:ea typeface="Segoe UI"/>
                <a:cs typeface="Segoe UI Semilight"/>
              </a:rPr>
              <a:t>можно по </a:t>
            </a:r>
            <a:r>
              <a:rPr lang="ru-RU" sz="1700" b="0" dirty="0" smtClean="0">
                <a:solidFill>
                  <a:srgbClr val="0B61B2"/>
                </a:solidFill>
                <a:latin typeface="Gilroy Medium"/>
                <a:ea typeface="Segoe UI"/>
                <a:cs typeface="Segoe UI Semilight"/>
              </a:rPr>
              <a:t>телефону:</a:t>
            </a:r>
            <a:endParaRPr lang="ru-RU" sz="1700" b="0" dirty="0">
              <a:solidFill>
                <a:srgbClr val="0B61B2"/>
              </a:solidFill>
              <a:latin typeface="Gilroy Medium"/>
              <a:ea typeface="Segoe UI"/>
              <a:cs typeface="Segoe UI Semilight"/>
            </a:endParaRPr>
          </a:p>
          <a:p>
            <a:pPr lvl="0">
              <a:lnSpc>
                <a:spcPct val="100000"/>
              </a:lnSpc>
              <a:defRPr/>
            </a:pPr>
            <a:r>
              <a:rPr lang="ru-RU" sz="8000" b="0" dirty="0">
                <a:solidFill>
                  <a:srgbClr val="0B61B2"/>
                </a:solidFill>
                <a:latin typeface="Gilroy Bold"/>
                <a:ea typeface="Segoe UI"/>
                <a:cs typeface="Segoe UI Semilight"/>
              </a:rPr>
              <a:t>   </a:t>
            </a:r>
            <a:r>
              <a:rPr lang="ru-RU" b="0" dirty="0">
                <a:solidFill>
                  <a:srgbClr val="0B61B2"/>
                </a:solidFill>
                <a:latin typeface="Gilroy Bold"/>
                <a:ea typeface="Segoe UI"/>
                <a:cs typeface="Segoe UI Semilight"/>
              </a:rPr>
              <a:t>500-055</a:t>
            </a:r>
          </a:p>
          <a:p>
            <a:pPr lvl="0">
              <a:lnSpc>
                <a:spcPct val="100000"/>
              </a:lnSpc>
              <a:defRPr/>
            </a:pPr>
            <a:r>
              <a:rPr lang="ru-RU" sz="1700" b="0" dirty="0">
                <a:solidFill>
                  <a:srgbClr val="0B61B2"/>
                </a:solidFill>
                <a:latin typeface="Gilroy Medium"/>
                <a:ea typeface="Segoe UI"/>
                <a:cs typeface="Segoe UI Semilight"/>
              </a:rPr>
              <a:t>или </a:t>
            </a:r>
            <a:r>
              <a:rPr lang="ru-RU" sz="1700" b="0" dirty="0" smtClean="0">
                <a:solidFill>
                  <a:srgbClr val="0B61B2"/>
                </a:solidFill>
                <a:latin typeface="Gilroy Medium"/>
                <a:ea typeface="Segoe UI"/>
                <a:cs typeface="Segoe UI Semilight"/>
              </a:rPr>
              <a:t>оставить </a:t>
            </a:r>
            <a:r>
              <a:rPr lang="ru-RU" sz="1700" b="0" dirty="0">
                <a:solidFill>
                  <a:srgbClr val="0B61B2"/>
                </a:solidFill>
                <a:latin typeface="Gilroy Medium"/>
                <a:ea typeface="Segoe UI"/>
                <a:cs typeface="Segoe UI Semilight"/>
              </a:rPr>
              <a:t>заявку на сайте: </a:t>
            </a:r>
            <a:br>
              <a:rPr lang="ru-RU" sz="1700" b="0" dirty="0">
                <a:solidFill>
                  <a:srgbClr val="0B61B2"/>
                </a:solidFill>
                <a:latin typeface="Gilroy Medium"/>
                <a:ea typeface="Segoe UI"/>
                <a:cs typeface="Segoe UI Semilight"/>
              </a:rPr>
            </a:br>
            <a:r>
              <a:rPr lang="ru-RU" sz="1700" b="0" dirty="0">
                <a:solidFill>
                  <a:srgbClr val="0B61B2"/>
                </a:solidFill>
                <a:latin typeface="Gilroy Medium"/>
                <a:ea typeface="Segoe UI"/>
                <a:cs typeface="Segoe UI Semilight"/>
              </a:rPr>
              <a:t>irk.klinikaexpert.ru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rot="20077222">
            <a:off x="-3076423" y="-785167"/>
            <a:ext cx="13669028" cy="5802189"/>
          </a:xfrm>
          <a:custGeom>
            <a:avLst/>
            <a:gdLst>
              <a:gd name="connsiteX0" fmla="*/ 6060959 w 13669028"/>
              <a:gd name="connsiteY0" fmla="*/ 0 h 5802189"/>
              <a:gd name="connsiteX1" fmla="*/ 13669027 w 13669028"/>
              <a:gd name="connsiteY1" fmla="*/ 3609263 h 5802189"/>
              <a:gd name="connsiteX2" fmla="*/ 13669028 w 13669028"/>
              <a:gd name="connsiteY2" fmla="*/ 5802189 h 5802189"/>
              <a:gd name="connsiteX3" fmla="*/ 0 w 13669028"/>
              <a:gd name="connsiteY3" fmla="*/ 5802189 h 5802189"/>
              <a:gd name="connsiteX4" fmla="*/ 0 w 13669028"/>
              <a:gd name="connsiteY4" fmla="*/ 0 h 5802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69028" h="5802189" extrusionOk="0">
                <a:moveTo>
                  <a:pt x="6060959" y="0"/>
                </a:moveTo>
                <a:lnTo>
                  <a:pt x="13669027" y="3609263"/>
                </a:lnTo>
                <a:lnTo>
                  <a:pt x="13669028" y="5802189"/>
                </a:lnTo>
                <a:lnTo>
                  <a:pt x="0" y="580218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/>
          <a:srcRect l="27888" t="12500" r="15894" b="12500"/>
          <a:stretch/>
        </p:blipFill>
        <p:spPr bwMode="auto">
          <a:xfrm>
            <a:off x="1053682" y="1458973"/>
            <a:ext cx="3590793" cy="3592815"/>
          </a:xfrm>
          <a:custGeom>
            <a:avLst/>
            <a:gdLst>
              <a:gd name="connsiteX0" fmla="*/ 1731031 w 3462062"/>
              <a:gd name="connsiteY0" fmla="*/ 0 h 3464013"/>
              <a:gd name="connsiteX1" fmla="*/ 3462062 w 3462062"/>
              <a:gd name="connsiteY1" fmla="*/ 1732007 h 3464013"/>
              <a:gd name="connsiteX2" fmla="*/ 1908019 w 3462062"/>
              <a:gd name="connsiteY2" fmla="*/ 3455072 h 3464013"/>
              <a:gd name="connsiteX3" fmla="*/ 1731052 w 3462062"/>
              <a:gd name="connsiteY3" fmla="*/ 3464013 h 3464013"/>
              <a:gd name="connsiteX4" fmla="*/ 1731011 w 3462062"/>
              <a:gd name="connsiteY4" fmla="*/ 3464013 h 3464013"/>
              <a:gd name="connsiteX5" fmla="*/ 1554043 w 3462062"/>
              <a:gd name="connsiteY5" fmla="*/ 3455072 h 3464013"/>
              <a:gd name="connsiteX6" fmla="*/ 0 w 3462062"/>
              <a:gd name="connsiteY6" fmla="*/ 1732007 h 3464013"/>
              <a:gd name="connsiteX7" fmla="*/ 1731031 w 3462062"/>
              <a:gd name="connsiteY7" fmla="*/ 0 h 346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62062" h="3464013" extrusionOk="0">
                <a:moveTo>
                  <a:pt x="1731031" y="0"/>
                </a:moveTo>
                <a:cubicBezTo>
                  <a:pt x="2687053" y="0"/>
                  <a:pt x="3462062" y="775446"/>
                  <a:pt x="3462062" y="1732007"/>
                </a:cubicBezTo>
                <a:cubicBezTo>
                  <a:pt x="3462062" y="2628783"/>
                  <a:pt x="2780902" y="3366376"/>
                  <a:pt x="1908019" y="3455072"/>
                </a:cubicBezTo>
                <a:lnTo>
                  <a:pt x="1731052" y="3464013"/>
                </a:lnTo>
                <a:lnTo>
                  <a:pt x="1731011" y="3464013"/>
                </a:lnTo>
                <a:lnTo>
                  <a:pt x="1554043" y="3455072"/>
                </a:lnTo>
                <a:cubicBezTo>
                  <a:pt x="681160" y="3366376"/>
                  <a:pt x="0" y="2628783"/>
                  <a:pt x="0" y="1732007"/>
                </a:cubicBezTo>
                <a:cubicBezTo>
                  <a:pt x="0" y="775446"/>
                  <a:pt x="775009" y="0"/>
                  <a:pt x="1731031" y="0"/>
                </a:cubicBezTo>
                <a:close/>
              </a:path>
            </a:pathLst>
          </a:custGeom>
        </p:spPr>
      </p:pic>
      <p:sp>
        <p:nvSpPr>
          <p:cNvPr id="9" name="Заголовок 3"/>
          <p:cNvSpPr txBox="1"/>
          <p:nvPr/>
        </p:nvSpPr>
        <p:spPr bwMode="auto">
          <a:xfrm>
            <a:off x="391341" y="6056265"/>
            <a:ext cx="12564491" cy="448457"/>
          </a:xfrm>
          <a:prstGeom prst="rect">
            <a:avLst/>
          </a:prstGeom>
        </p:spPr>
        <p:txBody>
          <a:bodyPr vert="horz" wrap="square" lIns="90000" tIns="46800" rIns="90000" bIns="46800" rtlCol="0" anchor="ctr" anchorCtr="0">
            <a:sp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lang="ru-RU" sz="6000" b="1" i="0" u="none" strike="noStrike" cap="none" spc="0">
                <a:ln>
                  <a:noFill/>
                </a:ln>
                <a:solidFill>
                  <a:schemeClr val="tx1"/>
                </a:solidFill>
                <a:latin typeface="+mj-lt"/>
                <a:ea typeface="+mj-ea"/>
                <a:cs typeface="Gotham Pro Bold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ru-RU" sz="2300" b="0">
                <a:solidFill>
                  <a:schemeClr val="bg1"/>
                </a:solidFill>
                <a:latin typeface="Gilroy Medium"/>
                <a:ea typeface="Segoe UI"/>
                <a:cs typeface="Segoe UI Semilight"/>
              </a:rPr>
              <a:t>ИМЕЮТСЯ ПРОТИВОПОКАЗАНИЯ, НЕОБХОДИМА КОНСУЛЬТАЦИЯ СПЕЦИАЛИСТА</a:t>
            </a:r>
          </a:p>
        </p:txBody>
      </p:sp>
      <p:sp>
        <p:nvSpPr>
          <p:cNvPr id="3" name="Скругленный прямоугольник 2"/>
          <p:cNvSpPr/>
          <p:nvPr/>
        </p:nvSpPr>
        <p:spPr bwMode="auto">
          <a:xfrm>
            <a:off x="5706319" y="995423"/>
            <a:ext cx="4490977" cy="82180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6108275" y="1133476"/>
            <a:ext cx="3696125" cy="5286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Liberation Sans"/>
        <a:cs typeface="Liberation Sans"/>
      </a:majorFont>
      <a:minorFont>
        <a:latin typeface="Calibri"/>
        <a:ea typeface="Liberation Sans"/>
        <a:cs typeface="Liberation Sans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/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 bwMode="auto">
        <a:prstGeom prst="rect">
          <a:avLst/>
        </a:prstGeom>
        <a:solidFill>
          <a:srgbClr val="ECF6FF"/>
        </a:solidFill>
        <a:ln w="19050">
          <a:noFill/>
        </a:ln>
      </a:spPr>
      <a:bodyPr/>
      <a:lstStyle/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</TotalTime>
  <Words>517</Words>
  <Application>Microsoft Office PowerPoint</Application>
  <DocSecurity>0</DocSecurity>
  <PresentationFormat>Широкоэкранный</PresentationFormat>
  <Paragraphs>142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22" baseType="lpstr">
      <vt:lpstr>Calibri</vt:lpstr>
      <vt:lpstr>Liberation Sans</vt:lpstr>
      <vt:lpstr>Arial</vt:lpstr>
      <vt:lpstr>Gotham Pro Bold</vt:lpstr>
      <vt:lpstr>Segoe UI Semilight</vt:lpstr>
      <vt:lpstr>Gilroy Medium</vt:lpstr>
      <vt:lpstr>Gilroy SemiBold</vt:lpstr>
      <vt:lpstr>Gilroy Bold</vt:lpstr>
      <vt:lpstr>Gotham Pro Regular</vt:lpstr>
      <vt:lpstr>Segoe UI</vt:lpstr>
      <vt:lpstr>Raleway</vt:lpstr>
      <vt:lpstr>Segoe UI Semibold</vt:lpstr>
      <vt:lpstr>Calibri Light</vt:lpstr>
      <vt:lpstr>Gilroy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>ГК Эксперт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Филаткина Анастасия Владимировна</dc:creator>
  <cp:keywords/>
  <dc:description/>
  <cp:lastModifiedBy>Почекунина Марина Викторовна</cp:lastModifiedBy>
  <cp:revision>203</cp:revision>
  <dcterms:created xsi:type="dcterms:W3CDTF">2023-07-04T13:41:48Z</dcterms:created>
  <dcterms:modified xsi:type="dcterms:W3CDTF">2025-12-16T05:30:34Z</dcterms:modified>
  <cp:category/>
  <dc:identifier/>
  <cp:contentStatus/>
  <dc:language/>
  <cp:version/>
</cp:coreProperties>
</file>