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sldIdLst>
    <p:sldId id="305" r:id="rId2"/>
    <p:sldId id="275" r:id="rId3"/>
    <p:sldId id="344" r:id="rId4"/>
    <p:sldId id="345" r:id="rId5"/>
    <p:sldId id="346" r:id="rId6"/>
    <p:sldId id="347" r:id="rId7"/>
    <p:sldId id="297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Segoe UI Semilight" panose="020B0402040204020203" pitchFamily="34" charset="0"/>
      <p:regular r:id="rId14"/>
      <p:italic r:id="rId15"/>
    </p:embeddedFont>
    <p:embeddedFont>
      <p:font typeface="Gilroy Medium" panose="00000600000000000000" pitchFamily="2" charset="-52"/>
      <p:regular r:id="rId16"/>
    </p:embeddedFont>
    <p:embeddedFont>
      <p:font typeface="Gilroy SemiBold" panose="00000700000000000000" pitchFamily="2" charset="-52"/>
      <p:regular r:id="rId17"/>
      <p:bold r:id="rId18"/>
    </p:embeddedFont>
    <p:embeddedFont>
      <p:font typeface="Gilroy Bold" panose="00000800000000000000" pitchFamily="2" charset="-52"/>
      <p:bold r:id="rId19"/>
    </p:embeddedFont>
    <p:embeddedFont>
      <p:font typeface="Segoe UI" panose="020B0502040204020203" pitchFamily="34" charset="0"/>
      <p:regular r:id="rId20"/>
      <p:bold r:id="rId21"/>
      <p:italic r:id="rId22"/>
      <p:boldItalic r:id="rId23"/>
    </p:embeddedFont>
    <p:embeddedFont>
      <p:font typeface="Raleway" panose="020B0604020202020204" charset="0"/>
      <p:regular r:id="rId24"/>
      <p:bold r:id="rId25"/>
      <p:italic r:id="rId26"/>
      <p:boldItalic r:id="rId27"/>
    </p:embeddedFont>
    <p:embeddedFont>
      <p:font typeface="Segoe UI Semibold" panose="020B0702040204020203" pitchFamily="34" charset="0"/>
      <p:bold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Gilroy" panose="00000500000000000000" pitchFamily="2" charset="-52"/>
      <p:regular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EBAE4B9-9BC3-EF40-9319-D6B127E3AC3F}">
          <p14:sldIdLst>
            <p14:sldId id="305"/>
            <p14:sldId id="275"/>
          </p14:sldIdLst>
        </p14:section>
        <p14:section name="Страницы чекапов" id="{D1ACFBE3-E56A-7D42-81AE-3B319133FC87}">
          <p14:sldIdLst>
            <p14:sldId id="344"/>
            <p14:sldId id="345"/>
            <p14:sldId id="346"/>
            <p14:sldId id="347"/>
          </p14:sldIdLst>
        </p14:section>
        <p14:section name="Контакты" id="{CFDA0BDE-4478-D543-9946-255F452130D3}">
          <p14:sldIdLst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Филаткина Анастасия Владимировна" initials="ФАВ" lastIdx="2" clrIdx="0">
    <p:extLst>
      <p:ext uri="{19B8F6BF-5375-455C-9EA6-DF929625EA0E}">
        <p15:presenceInfo xmlns:p15="http://schemas.microsoft.com/office/powerpoint/2012/main" userId="Филаткина Анастасия Владимиров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0B61B2"/>
    <a:srgbClr val="E9515A"/>
    <a:srgbClr val="D4EAFF"/>
    <a:srgbClr val="98CDFF"/>
    <a:srgbClr val="1968B3"/>
    <a:srgbClr val="0066B3"/>
    <a:srgbClr val="A3CAEE"/>
    <a:srgbClr val="0065B1"/>
    <a:srgbClr val="8CB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9" autoAdjust="0"/>
    <p:restoredTop sz="96327" autoAdjust="0"/>
  </p:normalViewPr>
  <p:slideViewPr>
    <p:cSldViewPr snapToGrid="0" showGuides="1">
      <p:cViewPr varScale="1">
        <p:scale>
          <a:sx n="111" d="100"/>
          <a:sy n="111" d="100"/>
        </p:scale>
        <p:origin x="816" y="78"/>
      </p:cViewPr>
      <p:guideLst>
        <p:guide orient="horz" pos="218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>
        <p:scale>
          <a:sx n="25" d="100"/>
          <a:sy n="25" d="100"/>
        </p:scale>
        <p:origin x="2885" y="1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21" Type="http://schemas.openxmlformats.org/officeDocument/2006/relationships/font" Target="fonts/font1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font" Target="fonts/font2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36" Type="http://schemas.openxmlformats.org/officeDocument/2006/relationships/theme" Target="theme/theme1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font" Target="fonts/font2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09A24-D296-45A7-BEA9-26275A53E862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50E37-68DF-487D-A33C-FFD0AB50E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522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50E37-68DF-487D-A33C-FFD0AB50E2F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195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50E37-68DF-487D-A33C-FFD0AB50E2F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861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50E37-68DF-487D-A33C-FFD0AB50E2F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01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50E37-68DF-487D-A33C-FFD0AB50E2F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431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50E37-68DF-487D-A33C-FFD0AB50E2F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479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950E37-68DF-487D-A33C-FFD0AB50E2F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644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479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79" userDrawn="1">
          <p15:clr>
            <a:srgbClr val="FBAE40"/>
          </p15:clr>
        </p15:guide>
        <p15:guide id="3" orient="horz" pos="278" userDrawn="1">
          <p15:clr>
            <a:srgbClr val="FBAE40"/>
          </p15:clr>
        </p15:guide>
        <p15:guide id="4" orient="horz" pos="4042" userDrawn="1">
          <p15:clr>
            <a:srgbClr val="FBAE40"/>
          </p15:clr>
        </p15:guide>
        <p15:guide id="5" pos="740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ABA4-612B-409D-9366-8FC46757E425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E49-5FAF-4F27-B6BE-8EA248837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492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ABA4-612B-409D-9366-8FC46757E425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E49-5FAF-4F27-B6BE-8EA248837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391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ABA4-612B-409D-9366-8FC46757E425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E49-5FAF-4F27-B6BE-8EA248837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353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ABA4-612B-409D-9366-8FC46757E425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E49-5FAF-4F27-B6BE-8EA248837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583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ABA4-612B-409D-9366-8FC46757E425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E49-5FAF-4F27-B6BE-8EA248837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723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ABA4-612B-409D-9366-8FC46757E425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E49-5FAF-4F27-B6BE-8EA248837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094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ABA4-612B-409D-9366-8FC46757E425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E49-5FAF-4F27-B6BE-8EA248837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830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фото в круг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4204" y="337880"/>
            <a:ext cx="2356934" cy="50990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4B1E5-AB2B-4A42-8F96-97CA51AF5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FE95227D-5346-2740-BA5F-9D731AB3A2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50863" y="1688698"/>
            <a:ext cx="1770286" cy="1771284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5" name="Рисунок 13">
            <a:extLst>
              <a:ext uri="{FF2B5EF4-FFF2-40B4-BE49-F238E27FC236}">
                <a16:creationId xmlns:a16="http://schemas.microsoft.com/office/drawing/2014/main" id="{D14A021B-8CE4-FD4F-9A25-E25A8F44974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3" y="3973071"/>
            <a:ext cx="1770286" cy="1771284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2" name="Рисунок 13">
            <a:extLst>
              <a:ext uri="{FF2B5EF4-FFF2-40B4-BE49-F238E27FC236}">
                <a16:creationId xmlns:a16="http://schemas.microsoft.com/office/drawing/2014/main" id="{842A5D4E-FD96-B349-B8D9-D45B18609B9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688698"/>
            <a:ext cx="1770286" cy="1771284"/>
          </a:xfrm>
          <a:prstGeom prst="ellipse">
            <a:avLst/>
          </a:prstGeom>
          <a:noFill/>
          <a:ln w="19050">
            <a:solidFill>
              <a:schemeClr val="accent5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3" name="Рисунок 13">
            <a:extLst>
              <a:ext uri="{FF2B5EF4-FFF2-40B4-BE49-F238E27FC236}">
                <a16:creationId xmlns:a16="http://schemas.microsoft.com/office/drawing/2014/main" id="{99AF3E99-8B87-3E4D-BC45-8470E5259C3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973071"/>
            <a:ext cx="1770286" cy="1771284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A506B722-741E-4C4F-8510-675EF3FB09AF}"/>
              </a:ext>
            </a:extLst>
          </p:cNvPr>
          <p:cNvCxnSpPr>
            <a:cxnSpLocks/>
          </p:cNvCxnSpPr>
          <p:nvPr userDrawn="1"/>
        </p:nvCxnSpPr>
        <p:spPr>
          <a:xfrm>
            <a:off x="550863" y="969106"/>
            <a:ext cx="11641137" cy="0"/>
          </a:xfrm>
          <a:prstGeom prst="line">
            <a:avLst/>
          </a:prstGeom>
          <a:ln w="57150">
            <a:gradFill>
              <a:gsLst>
                <a:gs pos="95000">
                  <a:srgbClr val="E53934"/>
                </a:gs>
                <a:gs pos="50000">
                  <a:srgbClr val="B23885"/>
                </a:gs>
                <a:gs pos="0">
                  <a:srgbClr val="2663AC"/>
                </a:gs>
              </a:gsLst>
              <a:lin ang="12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Номер слайда 3">
            <a:extLst>
              <a:ext uri="{FF2B5EF4-FFF2-40B4-BE49-F238E27FC236}">
                <a16:creationId xmlns:a16="http://schemas.microsoft.com/office/drawing/2014/main" id="{E3CA73FA-34B8-C54D-BAD7-0399EC95727E}"/>
              </a:ext>
            </a:extLst>
          </p:cNvPr>
          <p:cNvSpPr txBox="1">
            <a:spLocks/>
          </p:cNvSpPr>
          <p:nvPr userDrawn="1"/>
        </p:nvSpPr>
        <p:spPr>
          <a:xfrm>
            <a:off x="11546375" y="6274602"/>
            <a:ext cx="727219" cy="365125"/>
          </a:xfrm>
          <a:prstGeom prst="roundRect">
            <a:avLst>
              <a:gd name="adj" fmla="val 10797"/>
            </a:avLst>
          </a:prstGeom>
          <a:gradFill flip="none" rotWithShape="1">
            <a:gsLst>
              <a:gs pos="0">
                <a:srgbClr val="2663AC"/>
              </a:gs>
              <a:gs pos="100000">
                <a:srgbClr val="C93389"/>
              </a:gs>
            </a:gsLst>
            <a:lin ang="0" scaled="0"/>
            <a:tileRect/>
          </a:gradFill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600" kern="1200">
                <a:solidFill>
                  <a:schemeClr val="bg1"/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29" name="Номер слайда 6"/>
          <p:cNvSpPr txBox="1">
            <a:spLocks/>
          </p:cNvSpPr>
          <p:nvPr userDrawn="1"/>
        </p:nvSpPr>
        <p:spPr>
          <a:xfrm>
            <a:off x="9231770" y="62692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8B9DD9-97A8-482C-A53E-826AC64B1A8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5734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фото в круг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FE95227D-5346-2740-BA5F-9D731AB3A29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14157" y="1175208"/>
            <a:ext cx="2108478" cy="2109667"/>
          </a:xfrm>
          <a:prstGeom prst="ellipse">
            <a:avLst/>
          </a:prstGeom>
          <a:noFill/>
          <a:ln w="19050">
            <a:solidFill>
              <a:schemeClr val="accent1"/>
            </a:solidFill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Фото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662503" y="6410638"/>
            <a:ext cx="46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B4B442B-BEDC-4EBF-9B4C-3FC11D59D1F5}" type="slidenum">
              <a:rPr lang="ru-RU" sz="1200" smtClean="0">
                <a:solidFill>
                  <a:srgbClr val="1C6AB4"/>
                </a:solidFill>
                <a:latin typeface="Gilroy Medium" panose="00000600000000000000" pitchFamily="2" charset="-52"/>
              </a:rPr>
              <a:t>‹#›</a:t>
            </a:fld>
            <a:endParaRPr lang="ru-RU" sz="1200" dirty="0">
              <a:solidFill>
                <a:srgbClr val="1C6AB4"/>
              </a:solidFill>
              <a:latin typeface="Gilroy Medium" panose="00000600000000000000" pitchFamily="2" charset="-52"/>
            </a:endParaRPr>
          </a:p>
        </p:txBody>
      </p:sp>
      <p:cxnSp>
        <p:nvCxnSpPr>
          <p:cNvPr id="18" name="Прямая соединительная линия 17"/>
          <p:cNvCxnSpPr>
            <a:cxnSpLocks/>
          </p:cNvCxnSpPr>
          <p:nvPr userDrawn="1"/>
        </p:nvCxnSpPr>
        <p:spPr>
          <a:xfrm>
            <a:off x="414106" y="857504"/>
            <a:ext cx="0" cy="3962974"/>
          </a:xfrm>
          <a:prstGeom prst="line">
            <a:avLst/>
          </a:prstGeom>
          <a:ln w="6350">
            <a:solidFill>
              <a:srgbClr val="5B9BD5"/>
            </a:solidFill>
            <a:miter lim="800000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 userDrawn="1"/>
        </p:nvSpPr>
        <p:spPr>
          <a:xfrm>
            <a:off x="384838" y="6434276"/>
            <a:ext cx="72390" cy="72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7058A8-A73D-BA16-A284-92C3DBD304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86" y="379491"/>
            <a:ext cx="2891580" cy="4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68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79">
          <p15:clr>
            <a:srgbClr val="FBAE40"/>
          </p15:clr>
        </p15:guide>
        <p15:guide id="3" pos="7401">
          <p15:clr>
            <a:srgbClr val="FBAE40"/>
          </p15:clr>
        </p15:guide>
        <p15:guide id="4" orient="horz" pos="278">
          <p15:clr>
            <a:srgbClr val="FBAE40"/>
          </p15:clr>
        </p15:guide>
        <p15:guide id="5" orient="horz" pos="404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662503" y="6410638"/>
            <a:ext cx="46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B4B442B-BEDC-4EBF-9B4C-3FC11D59D1F5}" type="slidenum">
              <a:rPr lang="ru-RU" sz="1200" smtClean="0">
                <a:solidFill>
                  <a:srgbClr val="1C6AB4"/>
                </a:solidFill>
                <a:latin typeface="Gilroy Medium" panose="00000600000000000000" pitchFamily="2" charset="-52"/>
              </a:rPr>
              <a:t>‹#›</a:t>
            </a:fld>
            <a:endParaRPr lang="ru-RU" sz="1200" dirty="0">
              <a:solidFill>
                <a:srgbClr val="1C6AB4"/>
              </a:solidFill>
              <a:latin typeface="Gilroy Medium" panose="00000600000000000000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25" y="318530"/>
            <a:ext cx="1911641" cy="41357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 userDrawn="1"/>
        </p:nvCxnSpPr>
        <p:spPr>
          <a:xfrm flipH="1">
            <a:off x="413047" y="857504"/>
            <a:ext cx="1059" cy="3371916"/>
          </a:xfrm>
          <a:prstGeom prst="line">
            <a:avLst/>
          </a:prstGeom>
          <a:ln w="6350">
            <a:solidFill>
              <a:srgbClr val="5B9BD5"/>
            </a:solidFill>
            <a:miter lim="800000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2"/>
          <p:cNvSpPr txBox="1">
            <a:spLocks/>
          </p:cNvSpPr>
          <p:nvPr userDrawn="1"/>
        </p:nvSpPr>
        <p:spPr>
          <a:xfrm rot="16200000">
            <a:off x="-594619" y="5174370"/>
            <a:ext cx="2015331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15" dirty="0">
                <a:solidFill>
                  <a:srgbClr val="1968B3"/>
                </a:solidFill>
                <a:latin typeface="Gilroy Medium" panose="00000600000000000000" pitchFamily="2" charset="-52"/>
                <a:cs typeface="Segoe UI Semibold" panose="020B0702040204020203" pitchFamily="34" charset="0"/>
              </a:rPr>
              <a:t>Группа медицинских компаний</a:t>
            </a:r>
          </a:p>
        </p:txBody>
      </p:sp>
      <p:sp>
        <p:nvSpPr>
          <p:cNvPr id="10" name="Овал 9"/>
          <p:cNvSpPr/>
          <p:nvPr userDrawn="1"/>
        </p:nvSpPr>
        <p:spPr>
          <a:xfrm>
            <a:off x="384838" y="6434276"/>
            <a:ext cx="72390" cy="72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838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8" userDrawn="1">
          <p15:clr>
            <a:srgbClr val="FBAE40"/>
          </p15:clr>
        </p15:guide>
        <p15:guide id="2" pos="279" userDrawn="1">
          <p15:clr>
            <a:srgbClr val="FBAE40"/>
          </p15:clr>
        </p15:guide>
        <p15:guide id="3" pos="7401" userDrawn="1">
          <p15:clr>
            <a:srgbClr val="FBAE40"/>
          </p15:clr>
        </p15:guide>
        <p15:guide id="4" orient="horz" pos="40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662503" y="6410638"/>
            <a:ext cx="46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B4B442B-BEDC-4EBF-9B4C-3FC11D59D1F5}" type="slidenum">
              <a:rPr lang="ru-RU" sz="1200" smtClean="0">
                <a:solidFill>
                  <a:srgbClr val="1C6AB4"/>
                </a:solidFill>
                <a:latin typeface="Gilroy Medium" panose="00000600000000000000" pitchFamily="2" charset="-52"/>
              </a:rPr>
              <a:t>‹#›</a:t>
            </a:fld>
            <a:endParaRPr lang="ru-RU" sz="1200" dirty="0">
              <a:solidFill>
                <a:srgbClr val="1C6AB4"/>
              </a:solidFill>
              <a:latin typeface="Gilroy Medium" panose="00000600000000000000" pitchFamily="2" charset="-52"/>
            </a:endParaRPr>
          </a:p>
        </p:txBody>
      </p:sp>
      <p:cxnSp>
        <p:nvCxnSpPr>
          <p:cNvPr id="7" name="Прямая соединительная линия 6"/>
          <p:cNvCxnSpPr>
            <a:cxnSpLocks/>
          </p:cNvCxnSpPr>
          <p:nvPr userDrawn="1"/>
        </p:nvCxnSpPr>
        <p:spPr>
          <a:xfrm>
            <a:off x="414106" y="866899"/>
            <a:ext cx="0" cy="2780541"/>
          </a:xfrm>
          <a:prstGeom prst="line">
            <a:avLst/>
          </a:prstGeom>
          <a:ln w="6350">
            <a:solidFill>
              <a:srgbClr val="5B9BD5"/>
            </a:solidFill>
            <a:miter lim="800000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2"/>
          <p:cNvSpPr txBox="1">
            <a:spLocks/>
          </p:cNvSpPr>
          <p:nvPr userDrawn="1"/>
        </p:nvSpPr>
        <p:spPr>
          <a:xfrm rot="16200000">
            <a:off x="-855129" y="4913859"/>
            <a:ext cx="2536351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15" dirty="0">
                <a:solidFill>
                  <a:srgbClr val="1968B3"/>
                </a:solidFill>
                <a:latin typeface="Gilroy Medium" panose="00000600000000000000" pitchFamily="2" charset="-52"/>
                <a:cs typeface="Segoe UI Semibold" panose="020B0702040204020203" pitchFamily="34" charset="0"/>
              </a:rPr>
              <a:t>Федеральная сеть медицинских центров</a:t>
            </a:r>
          </a:p>
        </p:txBody>
      </p:sp>
      <p:sp>
        <p:nvSpPr>
          <p:cNvPr id="10" name="Овал 9"/>
          <p:cNvSpPr/>
          <p:nvPr userDrawn="1"/>
        </p:nvSpPr>
        <p:spPr>
          <a:xfrm>
            <a:off x="384838" y="6434276"/>
            <a:ext cx="72390" cy="72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995" y="318531"/>
            <a:ext cx="2891580" cy="4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66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8" userDrawn="1">
          <p15:clr>
            <a:srgbClr val="FBAE40"/>
          </p15:clr>
        </p15:guide>
        <p15:guide id="2" pos="279">
          <p15:clr>
            <a:srgbClr val="FBAE40"/>
          </p15:clr>
        </p15:guide>
        <p15:guide id="3" pos="7401" userDrawn="1">
          <p15:clr>
            <a:srgbClr val="FBAE40"/>
          </p15:clr>
        </p15:guide>
        <p15:guide id="4" orient="horz" pos="40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11662503" y="6410638"/>
            <a:ext cx="46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B4B442B-BEDC-4EBF-9B4C-3FC11D59D1F5}" type="slidenum">
              <a:rPr lang="ru-RU" sz="1200" smtClean="0">
                <a:solidFill>
                  <a:srgbClr val="1C6AB4"/>
                </a:solidFill>
                <a:latin typeface="Gilroy Medium" panose="00000600000000000000" pitchFamily="2" charset="-52"/>
              </a:rPr>
              <a:t>‹#›</a:t>
            </a:fld>
            <a:endParaRPr lang="ru-RU" sz="1200" dirty="0">
              <a:solidFill>
                <a:srgbClr val="1C6AB4"/>
              </a:solidFill>
              <a:latin typeface="Gilroy Medium" panose="00000600000000000000" pitchFamily="2" charset="-52"/>
            </a:endParaRPr>
          </a:p>
        </p:txBody>
      </p:sp>
      <p:cxnSp>
        <p:nvCxnSpPr>
          <p:cNvPr id="7" name="Прямая соединительная линия 6"/>
          <p:cNvCxnSpPr>
            <a:cxnSpLocks/>
          </p:cNvCxnSpPr>
          <p:nvPr userDrawn="1"/>
        </p:nvCxnSpPr>
        <p:spPr>
          <a:xfrm>
            <a:off x="414106" y="1241778"/>
            <a:ext cx="0" cy="2405662"/>
          </a:xfrm>
          <a:prstGeom prst="line">
            <a:avLst/>
          </a:prstGeom>
          <a:ln w="6350">
            <a:solidFill>
              <a:srgbClr val="5B9BD5"/>
            </a:solidFill>
            <a:miter lim="800000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2"/>
          <p:cNvSpPr txBox="1">
            <a:spLocks/>
          </p:cNvSpPr>
          <p:nvPr userDrawn="1"/>
        </p:nvSpPr>
        <p:spPr>
          <a:xfrm rot="16200000">
            <a:off x="-855129" y="4913859"/>
            <a:ext cx="2536351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15" dirty="0">
                <a:solidFill>
                  <a:srgbClr val="1968B3"/>
                </a:solidFill>
                <a:latin typeface="Gilroy Medium" panose="00000600000000000000" pitchFamily="2" charset="-52"/>
                <a:cs typeface="Segoe UI Semibold" panose="020B0702040204020203" pitchFamily="34" charset="0"/>
              </a:rPr>
              <a:t>Федеральная сеть медицинских центров</a:t>
            </a:r>
          </a:p>
        </p:txBody>
      </p:sp>
      <p:sp>
        <p:nvSpPr>
          <p:cNvPr id="10" name="Овал 9"/>
          <p:cNvSpPr/>
          <p:nvPr userDrawn="1"/>
        </p:nvSpPr>
        <p:spPr>
          <a:xfrm>
            <a:off x="384838" y="6434276"/>
            <a:ext cx="72390" cy="72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995" y="318531"/>
            <a:ext cx="2891580" cy="4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112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8" userDrawn="1">
          <p15:clr>
            <a:srgbClr val="FBAE40"/>
          </p15:clr>
        </p15:guide>
        <p15:guide id="2" pos="279">
          <p15:clr>
            <a:srgbClr val="FBAE40"/>
          </p15:clr>
        </p15:guide>
        <p15:guide id="3" pos="7401" userDrawn="1">
          <p15:clr>
            <a:srgbClr val="FBAE40"/>
          </p15:clr>
        </p15:guide>
        <p15:guide id="4" orient="horz" pos="404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25" y="388773"/>
            <a:ext cx="1911641" cy="413570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 userDrawn="1"/>
        </p:nvCxnSpPr>
        <p:spPr>
          <a:xfrm>
            <a:off x="413048" y="1345474"/>
            <a:ext cx="0" cy="2883946"/>
          </a:xfrm>
          <a:prstGeom prst="line">
            <a:avLst/>
          </a:prstGeom>
          <a:ln w="6350">
            <a:solidFill>
              <a:srgbClr val="5B9BD5"/>
            </a:solidFill>
            <a:miter lim="800000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2"/>
          <p:cNvSpPr txBox="1">
            <a:spLocks/>
          </p:cNvSpPr>
          <p:nvPr userDrawn="1"/>
        </p:nvSpPr>
        <p:spPr>
          <a:xfrm rot="16200000">
            <a:off x="-594619" y="5174370"/>
            <a:ext cx="2015331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15" dirty="0">
                <a:solidFill>
                  <a:srgbClr val="1968B3"/>
                </a:solidFill>
                <a:latin typeface="Gilroy Medium" panose="00000600000000000000" pitchFamily="2" charset="-52"/>
                <a:cs typeface="Segoe UI Semibold" panose="020B0702040204020203" pitchFamily="34" charset="0"/>
              </a:rPr>
              <a:t>Группа медицинских компаний</a:t>
            </a:r>
          </a:p>
        </p:txBody>
      </p:sp>
      <p:sp>
        <p:nvSpPr>
          <p:cNvPr id="20" name="Овал 19"/>
          <p:cNvSpPr/>
          <p:nvPr userDrawn="1"/>
        </p:nvSpPr>
        <p:spPr>
          <a:xfrm>
            <a:off x="384838" y="6434276"/>
            <a:ext cx="72390" cy="72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 userDrawn="1"/>
        </p:nvSpPr>
        <p:spPr>
          <a:xfrm>
            <a:off x="11662503" y="6410638"/>
            <a:ext cx="46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B4B442B-BEDC-4EBF-9B4C-3FC11D59D1F5}" type="slidenum">
              <a:rPr lang="ru-RU" sz="1200" smtClean="0">
                <a:solidFill>
                  <a:srgbClr val="1C6AB4"/>
                </a:solidFill>
                <a:latin typeface="Gilroy Medium" panose="00000600000000000000" pitchFamily="2" charset="-52"/>
              </a:rPr>
              <a:t>‹#›</a:t>
            </a:fld>
            <a:endParaRPr lang="ru-RU" sz="1200" dirty="0">
              <a:solidFill>
                <a:srgbClr val="1C6AB4"/>
              </a:solidFill>
              <a:latin typeface="Gilroy Medium" panose="000006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82115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78" userDrawn="1">
          <p15:clr>
            <a:srgbClr val="FBAE40"/>
          </p15:clr>
        </p15:guide>
        <p15:guide id="4" pos="279" userDrawn="1">
          <p15:clr>
            <a:srgbClr val="FBAE40"/>
          </p15:clr>
        </p15:guide>
        <p15:guide id="5" pos="7401" userDrawn="1">
          <p15:clr>
            <a:srgbClr val="FBAE40"/>
          </p15:clr>
        </p15:guide>
        <p15:guide id="6" orient="horz" pos="404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/>
          <p:cNvCxnSpPr/>
          <p:nvPr userDrawn="1"/>
        </p:nvCxnSpPr>
        <p:spPr>
          <a:xfrm>
            <a:off x="413048" y="1345474"/>
            <a:ext cx="0" cy="2883946"/>
          </a:xfrm>
          <a:prstGeom prst="line">
            <a:avLst/>
          </a:prstGeom>
          <a:ln w="6350">
            <a:solidFill>
              <a:srgbClr val="5B9BD5"/>
            </a:solidFill>
            <a:miter lim="800000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bject 2"/>
          <p:cNvSpPr txBox="1">
            <a:spLocks/>
          </p:cNvSpPr>
          <p:nvPr userDrawn="1"/>
        </p:nvSpPr>
        <p:spPr>
          <a:xfrm rot="16200000">
            <a:off x="-594619" y="5174370"/>
            <a:ext cx="2015331" cy="1660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000" spc="-15" dirty="0">
                <a:solidFill>
                  <a:srgbClr val="1968B3"/>
                </a:solidFill>
                <a:latin typeface="Gilroy Medium" panose="00000600000000000000" pitchFamily="2" charset="-52"/>
                <a:cs typeface="Segoe UI Semibold" panose="020B0702040204020203" pitchFamily="34" charset="0"/>
              </a:rPr>
              <a:t>Группа медицинских компаний</a:t>
            </a:r>
          </a:p>
        </p:txBody>
      </p:sp>
      <p:sp>
        <p:nvSpPr>
          <p:cNvPr id="20" name="Овал 19"/>
          <p:cNvSpPr/>
          <p:nvPr userDrawn="1"/>
        </p:nvSpPr>
        <p:spPr>
          <a:xfrm>
            <a:off x="384838" y="6434276"/>
            <a:ext cx="72390" cy="723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 userDrawn="1"/>
        </p:nvSpPr>
        <p:spPr>
          <a:xfrm>
            <a:off x="11662503" y="6410638"/>
            <a:ext cx="462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B4B442B-BEDC-4EBF-9B4C-3FC11D59D1F5}" type="slidenum">
              <a:rPr lang="ru-RU" sz="1200" smtClean="0">
                <a:solidFill>
                  <a:srgbClr val="1C6AB4"/>
                </a:solidFill>
                <a:latin typeface="Gilroy Medium" panose="00000600000000000000" pitchFamily="2" charset="-52"/>
              </a:rPr>
              <a:t>‹#›</a:t>
            </a:fld>
            <a:endParaRPr lang="ru-RU" sz="1200" dirty="0">
              <a:solidFill>
                <a:srgbClr val="1C6AB4"/>
              </a:solidFill>
              <a:latin typeface="Gilroy Medium" panose="00000600000000000000" pitchFamily="2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86" y="379491"/>
            <a:ext cx="2891580" cy="41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46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79" userDrawn="1">
          <p15:clr>
            <a:srgbClr val="FBAE40"/>
          </p15:clr>
        </p15:guide>
        <p15:guide id="3" orient="horz" pos="278" userDrawn="1">
          <p15:clr>
            <a:srgbClr val="FBAE40"/>
          </p15:clr>
        </p15:guide>
        <p15:guide id="4" pos="7401" userDrawn="1">
          <p15:clr>
            <a:srgbClr val="FBAE40"/>
          </p15:clr>
        </p15:guide>
        <p15:guide id="5" orient="horz" pos="40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905256" y="966978"/>
            <a:ext cx="10841747" cy="5415534"/>
            <a:chOff x="905256" y="966978"/>
            <a:chExt cx="10841747" cy="5415534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905256" y="969264"/>
              <a:ext cx="1353312" cy="5413248"/>
              <a:chOff x="905256" y="969264"/>
              <a:chExt cx="1243074" cy="4972296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905256" y="969264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905256" y="2212338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905256" y="3444620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905256" y="4698486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2268416" y="968502"/>
              <a:ext cx="1353312" cy="5413248"/>
              <a:chOff x="905256" y="969264"/>
              <a:chExt cx="1243074" cy="4972296"/>
            </a:xfrm>
          </p:grpSpPr>
          <p:sp>
            <p:nvSpPr>
              <p:cNvPr id="40" name="Прямоугольник 39"/>
              <p:cNvSpPr/>
              <p:nvPr/>
            </p:nvSpPr>
            <p:spPr>
              <a:xfrm>
                <a:off x="905256" y="969264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1" name="Прямоугольник 40"/>
              <p:cNvSpPr/>
              <p:nvPr/>
            </p:nvSpPr>
            <p:spPr>
              <a:xfrm>
                <a:off x="905256" y="2212338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Прямоугольник 41"/>
              <p:cNvSpPr/>
              <p:nvPr/>
            </p:nvSpPr>
            <p:spPr>
              <a:xfrm>
                <a:off x="905256" y="3444620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05256" y="4698486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3611443" y="968502"/>
              <a:ext cx="1353312" cy="5413248"/>
              <a:chOff x="905256" y="969264"/>
              <a:chExt cx="1243074" cy="4972296"/>
            </a:xfrm>
          </p:grpSpPr>
          <p:sp>
            <p:nvSpPr>
              <p:cNvPr id="36" name="Прямоугольник 35"/>
              <p:cNvSpPr/>
              <p:nvPr/>
            </p:nvSpPr>
            <p:spPr>
              <a:xfrm>
                <a:off x="905256" y="969264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Прямоугольник 36"/>
              <p:cNvSpPr/>
              <p:nvPr/>
            </p:nvSpPr>
            <p:spPr>
              <a:xfrm>
                <a:off x="905256" y="2212338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8" name="Прямоугольник 37"/>
              <p:cNvSpPr/>
              <p:nvPr/>
            </p:nvSpPr>
            <p:spPr>
              <a:xfrm>
                <a:off x="905256" y="3444620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9" name="Прямоугольник 38"/>
              <p:cNvSpPr/>
              <p:nvPr/>
            </p:nvSpPr>
            <p:spPr>
              <a:xfrm>
                <a:off x="905256" y="4698486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974603" y="967740"/>
              <a:ext cx="1353312" cy="5413248"/>
              <a:chOff x="905256" y="969264"/>
              <a:chExt cx="1243074" cy="4972296"/>
            </a:xfrm>
          </p:grpSpPr>
          <p:sp>
            <p:nvSpPr>
              <p:cNvPr id="32" name="Прямоугольник 31"/>
              <p:cNvSpPr/>
              <p:nvPr/>
            </p:nvSpPr>
            <p:spPr>
              <a:xfrm>
                <a:off x="905256" y="969264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905256" y="2212338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Прямоугольник 33"/>
              <p:cNvSpPr/>
              <p:nvPr/>
            </p:nvSpPr>
            <p:spPr>
              <a:xfrm>
                <a:off x="905256" y="3444620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905256" y="4698486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2" name="Группа 11"/>
            <p:cNvGrpSpPr/>
            <p:nvPr/>
          </p:nvGrpSpPr>
          <p:grpSpPr>
            <a:xfrm>
              <a:off x="6324344" y="968502"/>
              <a:ext cx="1353312" cy="5413248"/>
              <a:chOff x="905256" y="969264"/>
              <a:chExt cx="1243074" cy="4972296"/>
            </a:xfrm>
          </p:grpSpPr>
          <p:sp>
            <p:nvSpPr>
              <p:cNvPr id="28" name="Прямоугольник 27"/>
              <p:cNvSpPr/>
              <p:nvPr/>
            </p:nvSpPr>
            <p:spPr>
              <a:xfrm>
                <a:off x="905256" y="969264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905256" y="2212338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Прямоугольник 29"/>
              <p:cNvSpPr/>
              <p:nvPr/>
            </p:nvSpPr>
            <p:spPr>
              <a:xfrm>
                <a:off x="905256" y="3444620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1" name="Прямоугольник 30"/>
              <p:cNvSpPr/>
              <p:nvPr/>
            </p:nvSpPr>
            <p:spPr>
              <a:xfrm>
                <a:off x="905256" y="4698486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3" name="Группа 12"/>
            <p:cNvGrpSpPr/>
            <p:nvPr/>
          </p:nvGrpSpPr>
          <p:grpSpPr>
            <a:xfrm>
              <a:off x="7687504" y="967740"/>
              <a:ext cx="1353312" cy="5413248"/>
              <a:chOff x="905256" y="969264"/>
              <a:chExt cx="1243074" cy="4972296"/>
            </a:xfrm>
          </p:grpSpPr>
          <p:sp>
            <p:nvSpPr>
              <p:cNvPr id="24" name="Прямоугольник 23"/>
              <p:cNvSpPr/>
              <p:nvPr/>
            </p:nvSpPr>
            <p:spPr>
              <a:xfrm>
                <a:off x="905256" y="969264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905256" y="2212338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>
                <a:off x="905256" y="3444620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905256" y="4698486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9030531" y="967740"/>
              <a:ext cx="1353312" cy="5413248"/>
              <a:chOff x="905256" y="969264"/>
              <a:chExt cx="1243074" cy="4972296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905256" y="969264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905256" y="2212338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Прямоугольник 21"/>
              <p:cNvSpPr/>
              <p:nvPr/>
            </p:nvSpPr>
            <p:spPr>
              <a:xfrm>
                <a:off x="905256" y="3444620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905256" y="4698486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5" name="Группа 14"/>
            <p:cNvGrpSpPr/>
            <p:nvPr/>
          </p:nvGrpSpPr>
          <p:grpSpPr>
            <a:xfrm>
              <a:off x="10393691" y="966978"/>
              <a:ext cx="1353312" cy="5413248"/>
              <a:chOff x="905256" y="969264"/>
              <a:chExt cx="1243074" cy="4972296"/>
            </a:xfrm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905256" y="969264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905256" y="2212338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905256" y="3444620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905256" y="4698486"/>
                <a:ext cx="1243074" cy="1243074"/>
              </a:xfrm>
              <a:prstGeom prst="rect">
                <a:avLst/>
              </a:prstGeom>
              <a:noFill/>
              <a:ln>
                <a:solidFill>
                  <a:srgbClr val="D4EA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4992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ABA4-612B-409D-9366-8FC46757E425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E49-5FAF-4F27-B6BE-8EA248837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58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AABA4-612B-409D-9366-8FC46757E425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6E49-5FAF-4F27-B6BE-8EA248837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709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AABA4-612B-409D-9366-8FC46757E425}" type="datetimeFigureOut">
              <a:rPr lang="ru-RU" smtClean="0"/>
              <a:t>16.12.2025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C6E49-5FAF-4F27-B6BE-8EA2488373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62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9" r:id="rId3"/>
    <p:sldLayoutId id="2147483670" r:id="rId4"/>
    <p:sldLayoutId id="2147483662" r:id="rId5"/>
    <p:sldLayoutId id="2147483663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6" r:id="rId17"/>
    <p:sldLayoutId id="214748367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AFF"/>
            </a:gs>
            <a:gs pos="99000">
              <a:srgbClr val="98CD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13" flipV="1">
            <a:off x="-773255" y="1597956"/>
            <a:ext cx="9421682" cy="850504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CF8D960-9B9D-B4F7-A143-357545A5C980}"/>
              </a:ext>
            </a:extLst>
          </p:cNvPr>
          <p:cNvSpPr txBox="1"/>
          <p:nvPr/>
        </p:nvSpPr>
        <p:spPr>
          <a:xfrm>
            <a:off x="604924" y="2107389"/>
            <a:ext cx="77582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085850" algn="l"/>
              </a:tabLst>
            </a:pPr>
            <a:r>
              <a:rPr lang="ru-RU" sz="4400" kern="0" dirty="0" err="1">
                <a:solidFill>
                  <a:srgbClr val="2564AD"/>
                </a:solidFill>
                <a:latin typeface="Gilroy Bold" panose="00000800000000000000" pitchFamily="2" charset="-52"/>
                <a:cs typeface="Segoe UI Semibold" panose="020B0702040204020203" pitchFamily="34" charset="0"/>
              </a:rPr>
              <a:t>Чекап</a:t>
            </a:r>
            <a:r>
              <a:rPr lang="ru-RU" sz="4400" kern="0" dirty="0">
                <a:solidFill>
                  <a:srgbClr val="2564AD"/>
                </a:solidFill>
                <a:latin typeface="Gilroy Bold" panose="00000800000000000000" pitchFamily="2" charset="-52"/>
                <a:cs typeface="Segoe UI Semibold" panose="020B0702040204020203" pitchFamily="34" charset="0"/>
              </a:rPr>
              <a:t>: современная диагностика здоровья</a:t>
            </a:r>
          </a:p>
        </p:txBody>
      </p:sp>
      <p:sp>
        <p:nvSpPr>
          <p:cNvPr id="34" name="object 2"/>
          <p:cNvSpPr txBox="1">
            <a:spLocks/>
          </p:cNvSpPr>
          <p:nvPr/>
        </p:nvSpPr>
        <p:spPr>
          <a:xfrm>
            <a:off x="698256" y="3976194"/>
            <a:ext cx="5713815" cy="13766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9845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B61B2"/>
              </a:buClr>
              <a:buFont typeface="Arial" panose="020B0604020202020204" pitchFamily="34" charset="0"/>
              <a:buChar char="•"/>
            </a:pPr>
            <a:r>
              <a:rPr lang="ru-RU" sz="1800" spc="-15" dirty="0">
                <a:solidFill>
                  <a:schemeClr val="tx1">
                    <a:lumMod val="65000"/>
                    <a:lumOff val="35000"/>
                  </a:schemeClr>
                </a:solidFill>
                <a:latin typeface="Gilroy Medium" panose="00000600000000000000" pitchFamily="2" charset="-52"/>
                <a:cs typeface="Segoe UI Semibold" panose="020B0702040204020203" pitchFamily="34" charset="0"/>
              </a:rPr>
              <a:t>Комплексная проверка состояния здоровья</a:t>
            </a:r>
          </a:p>
          <a:p>
            <a:pPr marL="29845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B61B2"/>
              </a:buClr>
              <a:buFont typeface="Arial" panose="020B0604020202020204" pitchFamily="34" charset="0"/>
              <a:buChar char="•"/>
            </a:pPr>
            <a:r>
              <a:rPr lang="ru-RU" sz="1800" spc="-15" dirty="0">
                <a:solidFill>
                  <a:schemeClr val="tx1">
                    <a:lumMod val="65000"/>
                    <a:lumOff val="35000"/>
                  </a:schemeClr>
                </a:solidFill>
                <a:latin typeface="Gilroy Medium" panose="00000600000000000000" pitchFamily="2" charset="-52"/>
                <a:cs typeface="Segoe UI Semibold" panose="020B0702040204020203" pitchFamily="34" charset="0"/>
              </a:rPr>
              <a:t>Выявление бессимптомных заболеваний </a:t>
            </a:r>
            <a:br>
              <a:rPr lang="ru-RU" sz="1800" spc="-15" dirty="0">
                <a:solidFill>
                  <a:schemeClr val="tx1">
                    <a:lumMod val="65000"/>
                    <a:lumOff val="35000"/>
                  </a:schemeClr>
                </a:solidFill>
                <a:latin typeface="Gilroy Medium" panose="00000600000000000000" pitchFamily="2" charset="-52"/>
                <a:cs typeface="Segoe UI Semibold" panose="020B0702040204020203" pitchFamily="34" charset="0"/>
              </a:rPr>
            </a:br>
            <a:r>
              <a:rPr lang="ru-RU" sz="1800" spc="-15" dirty="0">
                <a:solidFill>
                  <a:schemeClr val="tx1">
                    <a:lumMod val="65000"/>
                    <a:lumOff val="35000"/>
                  </a:schemeClr>
                </a:solidFill>
                <a:latin typeface="Gilroy Medium" panose="00000600000000000000" pitchFamily="2" charset="-52"/>
                <a:cs typeface="Segoe UI Semibold" panose="020B0702040204020203" pitchFamily="34" charset="0"/>
              </a:rPr>
              <a:t>на ранней стадии</a:t>
            </a:r>
          </a:p>
          <a:p>
            <a:pPr marL="298450" indent="-28575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B61B2"/>
              </a:buClr>
              <a:buFont typeface="Arial" panose="020B0604020202020204" pitchFamily="34" charset="0"/>
              <a:buChar char="•"/>
            </a:pPr>
            <a:r>
              <a:rPr lang="ru-RU" sz="1800" spc="-15" dirty="0">
                <a:solidFill>
                  <a:schemeClr val="tx1">
                    <a:lumMod val="65000"/>
                    <a:lumOff val="35000"/>
                  </a:schemeClr>
                </a:solidFill>
                <a:latin typeface="Gilroy Medium" panose="00000600000000000000" pitchFamily="2" charset="-52"/>
                <a:cs typeface="Segoe UI Semibold" panose="020B0702040204020203" pitchFamily="34" charset="0"/>
              </a:rPr>
              <a:t>Индивидуальные рекомендации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3157EA-C6CF-5AC0-E81F-F46BA4D68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8256" y="495192"/>
            <a:ext cx="3510329" cy="1189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75C63A-30A0-C2D9-69BA-7492C23A2231}"/>
              </a:ext>
            </a:extLst>
          </p:cNvPr>
          <p:cNvSpPr txBox="1"/>
          <p:nvPr/>
        </p:nvSpPr>
        <p:spPr>
          <a:xfrm>
            <a:off x="604924" y="5850476"/>
            <a:ext cx="47438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085850" algn="l"/>
              </a:tabLst>
            </a:pPr>
            <a:r>
              <a:rPr lang="ru-RU" sz="2400" b="1" kern="0" dirty="0" smtClean="0">
                <a:solidFill>
                  <a:srgbClr val="0B61B2"/>
                </a:solidFill>
                <a:latin typeface="Gilroy SemiBold" pitchFamily="2" charset="0"/>
                <a:cs typeface="Segoe UI Semibold" panose="020B0702040204020203" pitchFamily="34" charset="0"/>
              </a:rPr>
              <a:t>в «Клинике Эксперт» Иркутск</a:t>
            </a:r>
            <a:endParaRPr lang="ru-RU" sz="2400" b="1" kern="0" dirty="0">
              <a:solidFill>
                <a:srgbClr val="0B61B2"/>
              </a:solidFill>
              <a:latin typeface="Gilroy SemiBold" pitchFamily="2" charset="0"/>
              <a:cs typeface="Segoe UI Semibold" panose="020B07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970" y="578799"/>
            <a:ext cx="4756030" cy="633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8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3117C6C-D846-0C42-8813-5B3EE7D4A1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3" t="1" r="1" b="-1799"/>
          <a:stretch/>
        </p:blipFill>
        <p:spPr>
          <a:xfrm rot="16200000">
            <a:off x="7127989" y="2112122"/>
            <a:ext cx="3792251" cy="5699505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92247" y="323029"/>
            <a:ext cx="9608331" cy="3877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2500" spc="-15" dirty="0">
                <a:solidFill>
                  <a:srgbClr val="1968B3"/>
                </a:solidFill>
                <a:latin typeface="Gilroy Bold" panose="00000800000000000000" pitchFamily="2" charset="-52"/>
                <a:cs typeface="Segoe UI Semibold" panose="020B0702040204020203" pitchFamily="34" charset="0"/>
                <a:sym typeface="Segoe UI Semibold"/>
              </a:rPr>
              <a:t>Что такое </a:t>
            </a:r>
            <a:r>
              <a:rPr lang="ru-RU" sz="2500" spc="-15" dirty="0" err="1">
                <a:solidFill>
                  <a:srgbClr val="1968B3"/>
                </a:solidFill>
                <a:latin typeface="Gilroy Bold" panose="00000800000000000000" pitchFamily="2" charset="-52"/>
                <a:cs typeface="Segoe UI Semibold" panose="020B0702040204020203" pitchFamily="34" charset="0"/>
                <a:sym typeface="Segoe UI Semibold"/>
              </a:rPr>
              <a:t>чекап</a:t>
            </a:r>
            <a:r>
              <a:rPr lang="ru-RU" sz="2500" spc="-15" dirty="0">
                <a:solidFill>
                  <a:srgbClr val="1968B3"/>
                </a:solidFill>
                <a:latin typeface="Gilroy Bold" panose="00000800000000000000" pitchFamily="2" charset="-52"/>
                <a:cs typeface="Segoe UI Semibold" panose="020B0702040204020203" pitchFamily="34" charset="0"/>
                <a:sym typeface="Segoe UI Semibold"/>
              </a:rPr>
              <a:t>?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B67BBD7-B190-E2CA-8B27-A17B4B685093}"/>
              </a:ext>
            </a:extLst>
          </p:cNvPr>
          <p:cNvSpPr/>
          <p:nvPr/>
        </p:nvSpPr>
        <p:spPr>
          <a:xfrm>
            <a:off x="951971" y="2111901"/>
            <a:ext cx="4957005" cy="1823131"/>
          </a:xfrm>
          <a:prstGeom prst="rect">
            <a:avLst/>
          </a:prstGeom>
        </p:spPr>
        <p:txBody>
          <a:bodyPr wrap="square" lIns="0" anchor="t">
            <a:noAutofit/>
          </a:bodyPr>
          <a:lstStyle/>
          <a:p>
            <a:pPr algn="l">
              <a:spcAft>
                <a:spcPts val="600"/>
              </a:spcAft>
            </a:pPr>
            <a:r>
              <a:rPr lang="ru-RU" sz="16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roy" pitchFamily="2" charset="0"/>
              </a:rPr>
              <a:t>Диагностика всего организма всего за </a:t>
            </a:r>
            <a:r>
              <a:rPr lang="ru-RU" sz="1600" u="none" strike="noStrik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roy" pitchFamily="2" charset="0"/>
              </a:rPr>
              <a:t>2-3 дня.</a:t>
            </a:r>
            <a:endParaRPr lang="ru-RU" sz="1600" u="none" strike="noStrike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Gilroy" pitchFamily="2" charset="0"/>
            </a:endParaRPr>
          </a:p>
          <a:p>
            <a:pPr algn="l">
              <a:spcAft>
                <a:spcPts val="600"/>
              </a:spcAft>
            </a:pPr>
            <a:r>
              <a:rPr lang="ru-RU" sz="16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roy" pitchFamily="2" charset="0"/>
              </a:rPr>
              <a:t>Вы можете выбрать программу полной проверки здоровья или определенной области, чтобы узнать настоящую причину боли в голове, спине, животе или суставах.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7AAF951-B545-81CF-F7E6-66EC936D8BB9}"/>
              </a:ext>
            </a:extLst>
          </p:cNvPr>
          <p:cNvSpPr/>
          <p:nvPr/>
        </p:nvSpPr>
        <p:spPr>
          <a:xfrm>
            <a:off x="957199" y="5480564"/>
            <a:ext cx="2249037" cy="492443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defTabSz="457200">
              <a:spcAft>
                <a:spcPts val="369"/>
              </a:spcAft>
              <a:defRPr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2" charset="-52"/>
              </a:rPr>
              <a:t>Возможность выявить болезнь на ранней стадии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304E67C-6D42-D698-D317-3CA548EA5DB5}"/>
              </a:ext>
            </a:extLst>
          </p:cNvPr>
          <p:cNvSpPr/>
          <p:nvPr/>
        </p:nvSpPr>
        <p:spPr>
          <a:xfrm>
            <a:off x="951971" y="4371078"/>
            <a:ext cx="1920265" cy="492443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defTabSz="457200">
              <a:spcAft>
                <a:spcPts val="369"/>
              </a:spcAft>
              <a:defRPr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2" charset="-52"/>
              </a:rPr>
              <a:t>Диагностика здоровья за короткий срок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9D6A07B-613C-1DD6-A4B8-571ACC4659A7}"/>
              </a:ext>
            </a:extLst>
          </p:cNvPr>
          <p:cNvSpPr/>
          <p:nvPr/>
        </p:nvSpPr>
        <p:spPr>
          <a:xfrm>
            <a:off x="3248610" y="4371078"/>
            <a:ext cx="1597320" cy="492443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defTabSz="457200">
              <a:spcAft>
                <a:spcPts val="369"/>
              </a:spcAft>
              <a:defRPr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2" charset="-52"/>
              </a:rPr>
              <a:t>Вся диагностика в одной клинике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100404B-A7D9-AE54-6AE2-07B646E68AA7}"/>
              </a:ext>
            </a:extLst>
          </p:cNvPr>
          <p:cNvSpPr/>
          <p:nvPr/>
        </p:nvSpPr>
        <p:spPr>
          <a:xfrm>
            <a:off x="3248610" y="5577538"/>
            <a:ext cx="2466928" cy="292388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defTabSz="457200">
              <a:spcAft>
                <a:spcPts val="369"/>
              </a:spcAft>
              <a:defRPr/>
            </a:pPr>
            <a:r>
              <a: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2" charset="-52"/>
              </a:rPr>
              <a:t>Скидка на пакет </a:t>
            </a:r>
            <a:r>
              <a:rPr lang="ru-RU" sz="1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ilroy" panose="00000500000000000000" pitchFamily="2" charset="-52"/>
              </a:rPr>
              <a:t>услуг</a:t>
            </a:r>
            <a:endParaRPr lang="ru-RU" sz="1300" dirty="0">
              <a:solidFill>
                <a:schemeClr val="tx1">
                  <a:lumMod val="75000"/>
                  <a:lumOff val="25000"/>
                </a:schemeClr>
              </a:solidFill>
              <a:latin typeface="Gilroy" panose="00000500000000000000" pitchFamily="2" charset="-52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4C5ED56-EAA0-34DE-FE72-44D36779DE99}"/>
              </a:ext>
            </a:extLst>
          </p:cNvPr>
          <p:cNvSpPr/>
          <p:nvPr/>
        </p:nvSpPr>
        <p:spPr>
          <a:xfrm>
            <a:off x="859441" y="1267649"/>
            <a:ext cx="49609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spc="-15" dirty="0" err="1">
                <a:solidFill>
                  <a:srgbClr val="5B9BD5"/>
                </a:solidFill>
                <a:latin typeface="Gilroy Medium" panose="00000600000000000000" pitchFamily="2" charset="-52"/>
                <a:cs typeface="Segoe UI Semibold" panose="020B0702040204020203" pitchFamily="34" charset="0"/>
              </a:rPr>
              <a:t>Чекап</a:t>
            </a:r>
            <a:r>
              <a:rPr lang="ru-RU" sz="2000" spc="-15" dirty="0">
                <a:solidFill>
                  <a:srgbClr val="5B9BD5"/>
                </a:solidFill>
                <a:latin typeface="Gilroy Medium" panose="00000600000000000000" pitchFamily="2" charset="-52"/>
                <a:cs typeface="Segoe UI Semibold" panose="020B0702040204020203" pitchFamily="34" charset="0"/>
              </a:rPr>
              <a:t> здоровья в «Клинике Эксперт» – </a:t>
            </a:r>
          </a:p>
          <a:p>
            <a:r>
              <a:rPr lang="ru-RU" sz="2000" spc="-15" dirty="0">
                <a:solidFill>
                  <a:srgbClr val="5B9BD5"/>
                </a:solidFill>
                <a:latin typeface="Gilroy Medium" panose="00000600000000000000" pitchFamily="2" charset="-52"/>
                <a:cs typeface="Segoe UI Semibold" panose="020B0702040204020203" pitchFamily="34" charset="0"/>
              </a:rPr>
              <a:t>это комплексная проверка организма.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A4E555-1985-3F88-958B-1B14E49B56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19" y="3754897"/>
            <a:ext cx="575114" cy="5751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9DB8AE-1DF0-906F-80C9-1555A7FC6A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891" y="3777471"/>
            <a:ext cx="529966" cy="5299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D4D8F1-DEFF-1B0B-4F2E-E5E3A259E5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41" y="4950596"/>
            <a:ext cx="529967" cy="52996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4B4E5B7-47AD-1701-31D1-385F858EC6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891" y="4917814"/>
            <a:ext cx="562749" cy="5627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3CFDCA-5F92-E626-8089-48363B19C0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732" y="1115069"/>
            <a:ext cx="3364120" cy="418065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431AC10-8C86-54A6-3EC9-82ACB7FA1D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76" y="2507370"/>
            <a:ext cx="3070168" cy="307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5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C64FB-A9A4-E288-4BB9-45D9D57B4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E728C17-4483-DD3B-1CA1-F95D2577E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247091" y="1220298"/>
            <a:ext cx="3762333" cy="4632836"/>
          </a:xfrm>
          <a:custGeom>
            <a:avLst/>
            <a:gdLst>
              <a:gd name="connsiteX0" fmla="*/ 5334974 w 5334974"/>
              <a:gd name="connsiteY0" fmla="*/ 0 h 6569344"/>
              <a:gd name="connsiteX1" fmla="*/ 5334974 w 5334974"/>
              <a:gd name="connsiteY1" fmla="*/ 6569344 h 6569344"/>
              <a:gd name="connsiteX2" fmla="*/ 1142500 w 5334974"/>
              <a:gd name="connsiteY2" fmla="*/ 6569344 h 6569344"/>
              <a:gd name="connsiteX3" fmla="*/ 1142501 w 5334974"/>
              <a:gd name="connsiteY3" fmla="*/ 1719876 h 6569344"/>
              <a:gd name="connsiteX4" fmla="*/ 0 w 5334974"/>
              <a:gd name="connsiteY4" fmla="*/ 1719876 h 6569344"/>
              <a:gd name="connsiteX5" fmla="*/ 0 w 5334974"/>
              <a:gd name="connsiteY5" fmla="*/ 0 h 656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74" h="6569344">
                <a:moveTo>
                  <a:pt x="5334974" y="0"/>
                </a:moveTo>
                <a:lnTo>
                  <a:pt x="5334974" y="6569344"/>
                </a:lnTo>
                <a:lnTo>
                  <a:pt x="1142500" y="6569344"/>
                </a:lnTo>
                <a:lnTo>
                  <a:pt x="1142501" y="1719876"/>
                </a:lnTo>
                <a:lnTo>
                  <a:pt x="0" y="17198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69893304-3A5F-975B-5D29-F3C8909CF6C8}"/>
              </a:ext>
            </a:extLst>
          </p:cNvPr>
          <p:cNvSpPr/>
          <p:nvPr/>
        </p:nvSpPr>
        <p:spPr>
          <a:xfrm>
            <a:off x="331503" y="1044681"/>
            <a:ext cx="7541972" cy="794601"/>
          </a:xfrm>
          <a:prstGeom prst="roundRect">
            <a:avLst/>
          </a:prstGeom>
          <a:solidFill>
            <a:srgbClr val="D4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248AB30-C5AA-D63E-C2EF-2C7282FDDC94}"/>
              </a:ext>
            </a:extLst>
          </p:cNvPr>
          <p:cNvSpPr txBox="1">
            <a:spLocks/>
          </p:cNvSpPr>
          <p:nvPr/>
        </p:nvSpPr>
        <p:spPr>
          <a:xfrm>
            <a:off x="331504" y="514997"/>
            <a:ext cx="9608331" cy="5296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2500" spc="-15" dirty="0" smtClean="0">
                <a:solidFill>
                  <a:srgbClr val="1968B3"/>
                </a:solidFill>
                <a:latin typeface="Gilroy Bold" panose="00000800000000000000" pitchFamily="2" charset="-52"/>
                <a:cs typeface="Segoe UI Semibold" panose="020B0702040204020203" pitchFamily="34" charset="0"/>
                <a:sym typeface="Segoe UI Semibold"/>
              </a:rPr>
              <a:t>«Программа на базе УЗИ»</a:t>
            </a:r>
            <a:endParaRPr lang="ru-RU" sz="2500" spc="-15" dirty="0">
              <a:solidFill>
                <a:srgbClr val="1968B3"/>
              </a:solidFill>
              <a:latin typeface="Gilroy Bold" panose="00000800000000000000" pitchFamily="2" charset="-52"/>
              <a:cs typeface="Segoe UI Semibold" panose="020B0702040204020203" pitchFamily="34" charset="0"/>
              <a:sym typeface="Segoe UI Semibold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B5A8003-70C0-5090-A784-252905FA633E}"/>
              </a:ext>
            </a:extLst>
          </p:cNvPr>
          <p:cNvSpPr txBox="1">
            <a:spLocks/>
          </p:cNvSpPr>
          <p:nvPr/>
        </p:nvSpPr>
        <p:spPr>
          <a:xfrm>
            <a:off x="331505" y="158380"/>
            <a:ext cx="9608331" cy="3877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1800" spc="-15" dirty="0" smtClean="0">
                <a:solidFill>
                  <a:srgbClr val="1968B3"/>
                </a:solidFill>
                <a:latin typeface="Gilroy Medium" pitchFamily="2" charset="0"/>
                <a:cs typeface="Segoe UI Semibold" panose="020B0702040204020203" pitchFamily="34" charset="0"/>
                <a:sym typeface="Segoe UI Semibold"/>
              </a:rPr>
              <a:t>Для женщин до 40 лет </a:t>
            </a:r>
            <a:endParaRPr lang="ru-RU" sz="1800" spc="-15" dirty="0">
              <a:solidFill>
                <a:srgbClr val="1968B3"/>
              </a:solidFill>
              <a:latin typeface="Gilroy Medium" pitchFamily="2" charset="0"/>
              <a:cs typeface="Segoe UI Semibold" panose="020B0702040204020203" pitchFamily="34" charset="0"/>
              <a:sym typeface="Segoe UI Semibold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627BD8-8ED7-23EA-DCC4-FA0E1EE35400}"/>
              </a:ext>
            </a:extLst>
          </p:cNvPr>
          <p:cNvSpPr/>
          <p:nvPr/>
        </p:nvSpPr>
        <p:spPr>
          <a:xfrm>
            <a:off x="861933" y="1145388"/>
            <a:ext cx="3883880" cy="554316"/>
          </a:xfrm>
          <a:prstGeom prst="rect">
            <a:avLst/>
          </a:prstGeom>
        </p:spPr>
        <p:txBody>
          <a:bodyPr wrap="square" lIns="0" anchor="t">
            <a:noAutofit/>
          </a:bodyPr>
          <a:lstStyle/>
          <a:p>
            <a:pPr algn="l">
              <a:spcAft>
                <a:spcPts val="600"/>
              </a:spcAft>
            </a:pPr>
            <a:r>
              <a:rPr lang="ru-RU" sz="16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roy" pitchFamily="2" charset="0"/>
              </a:rPr>
              <a:t>Комплексная диагностика основных показателей женского здоровья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F7AD90E0-A3F9-16FC-143B-D7731ACC33C2}"/>
              </a:ext>
            </a:extLst>
          </p:cNvPr>
          <p:cNvSpPr txBox="1">
            <a:spLocks/>
          </p:cNvSpPr>
          <p:nvPr/>
        </p:nvSpPr>
        <p:spPr>
          <a:xfrm>
            <a:off x="5801936" y="1177139"/>
            <a:ext cx="1849209" cy="5296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3200" spc="-15" dirty="0" smtClean="0">
                <a:solidFill>
                  <a:srgbClr val="E9515A"/>
                </a:solidFill>
                <a:latin typeface="Gilroy Bold" panose="00000800000000000000" pitchFamily="2" charset="-52"/>
                <a:cs typeface="Segoe UI Semibold" panose="020B0702040204020203" pitchFamily="34" charset="0"/>
                <a:sym typeface="Segoe UI Semibold"/>
              </a:rPr>
              <a:t>36 400 ₽</a:t>
            </a:r>
            <a:endParaRPr lang="ru-RU" sz="3200" spc="-15" dirty="0">
              <a:solidFill>
                <a:srgbClr val="E9515A"/>
              </a:solidFill>
              <a:latin typeface="Gilroy Bold" panose="00000800000000000000" pitchFamily="2" charset="-52"/>
              <a:cs typeface="Segoe UI Semibold" panose="020B0702040204020203" pitchFamily="34" charset="0"/>
              <a:sym typeface="Segoe UI Semibold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AB88EFD-DE6C-F643-A030-8985793EE123}"/>
              </a:ext>
            </a:extLst>
          </p:cNvPr>
          <p:cNvSpPr/>
          <p:nvPr/>
        </p:nvSpPr>
        <p:spPr>
          <a:xfrm>
            <a:off x="547005" y="2022039"/>
            <a:ext cx="58846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Лабораторная диагностика: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Взятие крови из периферической вены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Общий анализ крови развернутый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АЛТ, АСТ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err="1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Креатинин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, глюкоза, общий билирубин, антитела к бледной 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трепонеме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Общий анализ мочи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BC23DAB-A4E7-B64F-9907-2CEF989E94FC}"/>
              </a:ext>
            </a:extLst>
          </p:cNvPr>
          <p:cNvSpPr/>
          <p:nvPr/>
        </p:nvSpPr>
        <p:spPr>
          <a:xfrm>
            <a:off x="547005" y="4197881"/>
            <a:ext cx="39515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Функциональная диагностика: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ЭКГ</a:t>
            </a:r>
          </a:p>
          <a:p>
            <a:pPr marL="171450" indent="-1714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lang="ru-RU" b="1" dirty="0" smtClean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Эндоскопия: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ФГДС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err="1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Видеоколоноскопия</a:t>
            </a: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AB88EFD-DE6C-F643-A030-8985793EE123}"/>
              </a:ext>
            </a:extLst>
          </p:cNvPr>
          <p:cNvSpPr/>
          <p:nvPr/>
        </p:nvSpPr>
        <p:spPr>
          <a:xfrm>
            <a:off x="6301266" y="2039521"/>
            <a:ext cx="50847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Ультразвуковая диагностика: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УЗИ молочных желез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УЗИ матки и придатков </a:t>
            </a:r>
            <a:r>
              <a:rPr lang="ru-RU" dirty="0" err="1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трансвагинальное</a:t>
            </a:r>
            <a:endParaRPr lang="ru-RU" dirty="0" smtClean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УЗИ органов брюшной полости комплексное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УЗИ щитовидной железы и паращитовидных желез</a:t>
            </a:r>
          </a:p>
          <a:p>
            <a:pPr marL="171450" indent="-1714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lang="ru-RU" b="1" dirty="0" smtClean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 smtClean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Рентгенография </a:t>
            </a: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легких </a:t>
            </a:r>
            <a:r>
              <a:rPr lang="ru-RU" spc="-15" dirty="0" smtClean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/>
            </a:r>
            <a:br>
              <a:rPr lang="ru-RU" spc="-15" dirty="0" smtClean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</a:br>
            <a:r>
              <a:rPr lang="ru-RU" spc="-15" dirty="0" smtClean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в </a:t>
            </a: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одной </a:t>
            </a:r>
            <a:r>
              <a:rPr lang="ru-RU" spc="-15" dirty="0" smtClean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проекции</a:t>
            </a:r>
            <a:endParaRPr lang="ru-RU" spc="-15" dirty="0">
              <a:solidFill>
                <a:srgbClr val="5B9BD5"/>
              </a:solidFill>
              <a:latin typeface="Gilroy Medium" panose="00000600000000000000" pitchFamily="2" charset="-52"/>
              <a:ea typeface="+mj-ea"/>
              <a:cs typeface="Segoe UI Semibold" panose="020B0702040204020203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BC23DAB-A4E7-B64F-9907-2CEF989E94FC}"/>
              </a:ext>
            </a:extLst>
          </p:cNvPr>
          <p:cNvSpPr/>
          <p:nvPr/>
        </p:nvSpPr>
        <p:spPr>
          <a:xfrm>
            <a:off x="6301266" y="5075044"/>
            <a:ext cx="57793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Приемы специалистов: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Прием врача-акушера-гинеколога 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Прием врача онколога-</a:t>
            </a:r>
            <a:r>
              <a:rPr lang="ru-RU" dirty="0" err="1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маммолога</a:t>
            </a:r>
            <a:endParaRPr lang="ru-RU" dirty="0" smtClean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Прием осмотр врача терапевта</a:t>
            </a:r>
          </a:p>
        </p:txBody>
      </p:sp>
    </p:spTree>
    <p:extLst>
      <p:ext uri="{BB962C8B-B14F-4D97-AF65-F5344CB8AC3E}">
        <p14:creationId xmlns:p14="http://schemas.microsoft.com/office/powerpoint/2010/main" val="2965511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C64FB-A9A4-E288-4BB9-45D9D57B4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E728C17-4483-DD3B-1CA1-F95D2577E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247091" y="1220298"/>
            <a:ext cx="3762333" cy="4632836"/>
          </a:xfrm>
          <a:custGeom>
            <a:avLst/>
            <a:gdLst>
              <a:gd name="connsiteX0" fmla="*/ 5334974 w 5334974"/>
              <a:gd name="connsiteY0" fmla="*/ 0 h 6569344"/>
              <a:gd name="connsiteX1" fmla="*/ 5334974 w 5334974"/>
              <a:gd name="connsiteY1" fmla="*/ 6569344 h 6569344"/>
              <a:gd name="connsiteX2" fmla="*/ 1142500 w 5334974"/>
              <a:gd name="connsiteY2" fmla="*/ 6569344 h 6569344"/>
              <a:gd name="connsiteX3" fmla="*/ 1142501 w 5334974"/>
              <a:gd name="connsiteY3" fmla="*/ 1719876 h 6569344"/>
              <a:gd name="connsiteX4" fmla="*/ 0 w 5334974"/>
              <a:gd name="connsiteY4" fmla="*/ 1719876 h 6569344"/>
              <a:gd name="connsiteX5" fmla="*/ 0 w 5334974"/>
              <a:gd name="connsiteY5" fmla="*/ 0 h 656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74" h="6569344">
                <a:moveTo>
                  <a:pt x="5334974" y="0"/>
                </a:moveTo>
                <a:lnTo>
                  <a:pt x="5334974" y="6569344"/>
                </a:lnTo>
                <a:lnTo>
                  <a:pt x="1142500" y="6569344"/>
                </a:lnTo>
                <a:lnTo>
                  <a:pt x="1142501" y="1719876"/>
                </a:lnTo>
                <a:lnTo>
                  <a:pt x="0" y="17198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69893304-3A5F-975B-5D29-F3C8909CF6C8}"/>
              </a:ext>
            </a:extLst>
          </p:cNvPr>
          <p:cNvSpPr/>
          <p:nvPr/>
        </p:nvSpPr>
        <p:spPr>
          <a:xfrm>
            <a:off x="292246" y="1100087"/>
            <a:ext cx="7541972" cy="794601"/>
          </a:xfrm>
          <a:prstGeom prst="roundRect">
            <a:avLst/>
          </a:prstGeom>
          <a:solidFill>
            <a:srgbClr val="D4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248AB30-C5AA-D63E-C2EF-2C7282FDDC94}"/>
              </a:ext>
            </a:extLst>
          </p:cNvPr>
          <p:cNvSpPr txBox="1">
            <a:spLocks/>
          </p:cNvSpPr>
          <p:nvPr/>
        </p:nvSpPr>
        <p:spPr>
          <a:xfrm>
            <a:off x="292246" y="542772"/>
            <a:ext cx="9608331" cy="5296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2500" spc="-15" dirty="0" smtClean="0">
                <a:solidFill>
                  <a:srgbClr val="1968B3"/>
                </a:solidFill>
                <a:latin typeface="Gilroy Bold" panose="00000800000000000000" pitchFamily="2" charset="-52"/>
                <a:cs typeface="Segoe UI Semibold" panose="020B0702040204020203" pitchFamily="34" charset="0"/>
                <a:sym typeface="Segoe UI Semibold"/>
              </a:rPr>
              <a:t>«Программа на базе УЗИ»</a:t>
            </a:r>
            <a:endParaRPr lang="ru-RU" sz="2500" spc="-15" dirty="0">
              <a:solidFill>
                <a:srgbClr val="1968B3"/>
              </a:solidFill>
              <a:latin typeface="Gilroy Bold" panose="00000800000000000000" pitchFamily="2" charset="-52"/>
              <a:cs typeface="Segoe UI Semibold" panose="020B0702040204020203" pitchFamily="34" charset="0"/>
              <a:sym typeface="Segoe UI Semibold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B5A8003-70C0-5090-A784-252905FA633E}"/>
              </a:ext>
            </a:extLst>
          </p:cNvPr>
          <p:cNvSpPr txBox="1">
            <a:spLocks/>
          </p:cNvSpPr>
          <p:nvPr/>
        </p:nvSpPr>
        <p:spPr>
          <a:xfrm>
            <a:off x="292246" y="163237"/>
            <a:ext cx="9608331" cy="3877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1800" spc="-15" dirty="0" smtClean="0">
                <a:solidFill>
                  <a:srgbClr val="1968B3"/>
                </a:solidFill>
                <a:latin typeface="Gilroy Medium" pitchFamily="2" charset="0"/>
                <a:cs typeface="Segoe UI Semibold" panose="020B0702040204020203" pitchFamily="34" charset="0"/>
                <a:sym typeface="Segoe UI Semibold"/>
              </a:rPr>
              <a:t>Для женщин после 40 лет </a:t>
            </a:r>
            <a:endParaRPr lang="ru-RU" sz="1800" spc="-15" dirty="0">
              <a:solidFill>
                <a:srgbClr val="1968B3"/>
              </a:solidFill>
              <a:latin typeface="Gilroy Medium" pitchFamily="2" charset="0"/>
              <a:cs typeface="Segoe UI Semibold" panose="020B0702040204020203" pitchFamily="34" charset="0"/>
              <a:sym typeface="Segoe UI Semibold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627BD8-8ED7-23EA-DCC4-FA0E1EE35400}"/>
              </a:ext>
            </a:extLst>
          </p:cNvPr>
          <p:cNvSpPr/>
          <p:nvPr/>
        </p:nvSpPr>
        <p:spPr>
          <a:xfrm>
            <a:off x="822676" y="1200794"/>
            <a:ext cx="3883880" cy="554316"/>
          </a:xfrm>
          <a:prstGeom prst="rect">
            <a:avLst/>
          </a:prstGeom>
        </p:spPr>
        <p:txBody>
          <a:bodyPr wrap="square" lIns="0" anchor="t">
            <a:noAutofit/>
          </a:bodyPr>
          <a:lstStyle/>
          <a:p>
            <a:pPr algn="l">
              <a:spcAft>
                <a:spcPts val="600"/>
              </a:spcAft>
            </a:pPr>
            <a:r>
              <a:rPr lang="ru-RU" sz="16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roy" pitchFamily="2" charset="0"/>
              </a:rPr>
              <a:t>Комплексная диагностика основных показателей женского здоровья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F7AD90E0-A3F9-16FC-143B-D7731ACC33C2}"/>
              </a:ext>
            </a:extLst>
          </p:cNvPr>
          <p:cNvSpPr txBox="1">
            <a:spLocks/>
          </p:cNvSpPr>
          <p:nvPr/>
        </p:nvSpPr>
        <p:spPr>
          <a:xfrm>
            <a:off x="5762679" y="1232545"/>
            <a:ext cx="1849209" cy="5296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3200" spc="-15" dirty="0" smtClean="0">
                <a:solidFill>
                  <a:srgbClr val="E9515A"/>
                </a:solidFill>
                <a:latin typeface="Gilroy Bold" panose="00000800000000000000" pitchFamily="2" charset="-52"/>
                <a:cs typeface="Segoe UI Semibold" panose="020B0702040204020203" pitchFamily="34" charset="0"/>
                <a:sym typeface="Segoe UI Semibold"/>
              </a:rPr>
              <a:t>47 600 ₽</a:t>
            </a:r>
            <a:endParaRPr lang="ru-RU" sz="3200" spc="-15" dirty="0">
              <a:solidFill>
                <a:srgbClr val="E9515A"/>
              </a:solidFill>
              <a:latin typeface="Gilroy Bold" panose="00000800000000000000" pitchFamily="2" charset="-52"/>
              <a:cs typeface="Segoe UI Semibold" panose="020B0702040204020203" pitchFamily="34" charset="0"/>
              <a:sym typeface="Segoe UI Semibold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AB88EFD-DE6C-F643-A030-8985793EE123}"/>
              </a:ext>
            </a:extLst>
          </p:cNvPr>
          <p:cNvSpPr/>
          <p:nvPr/>
        </p:nvSpPr>
        <p:spPr>
          <a:xfrm>
            <a:off x="576917" y="1984157"/>
            <a:ext cx="52557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" panose="00000500000000000000" pitchFamily="2" charset="-52"/>
                <a:ea typeface="+mj-ea"/>
                <a:cs typeface="Segoe UI Semibold" panose="020B0702040204020203" pitchFamily="34" charset="0"/>
              </a:rPr>
              <a:t>Лабораторная диагностика: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Взятие крови из периферической вены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Общий анализ крови 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развернутый</a:t>
            </a: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АЛТ, 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АСТ</a:t>
            </a:r>
            <a:endParaRPr lang="en-US" dirty="0" smtClean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err="1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Креатини</a:t>
            </a:r>
            <a:r>
              <a:rPr lang="ru-RU" dirty="0" err="1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н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, глюкоза, общий билирубин, липидный обмен, СА-125</a:t>
            </a:r>
            <a:endParaRPr lang="ru-RU" dirty="0" smtClean="0">
              <a:solidFill>
                <a:srgbClr val="5B9BD5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Общий </a:t>
            </a: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(клинический) анализ 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мочи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BC23DAB-A4E7-B64F-9907-2CEF989E94FC}"/>
              </a:ext>
            </a:extLst>
          </p:cNvPr>
          <p:cNvSpPr/>
          <p:nvPr/>
        </p:nvSpPr>
        <p:spPr>
          <a:xfrm>
            <a:off x="576917" y="4082129"/>
            <a:ext cx="63446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Функциональная диагностика: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Эхокардиография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ЭКГ</a:t>
            </a: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err="1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Холтер</a:t>
            </a:r>
            <a:endParaRPr lang="ru-RU" dirty="0" smtClean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lang="ru-RU" spc="-15" dirty="0">
              <a:solidFill>
                <a:srgbClr val="5B9BD5"/>
              </a:solidFill>
              <a:latin typeface="Gilroy Medium" panose="00000600000000000000" pitchFamily="2" charset="-52"/>
              <a:ea typeface="+mj-ea"/>
              <a:cs typeface="Segoe UI Semibold" panose="020B0702040204020203" pitchFamily="34" charset="0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Эндоскопия: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ФГДС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err="1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Видеоколоноскопия</a:t>
            </a: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AB88EFD-DE6C-F643-A030-8985793EE123}"/>
              </a:ext>
            </a:extLst>
          </p:cNvPr>
          <p:cNvSpPr/>
          <p:nvPr/>
        </p:nvSpPr>
        <p:spPr>
          <a:xfrm>
            <a:off x="5526415" y="2022942"/>
            <a:ext cx="49149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Ультразвуковая диагностика: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УЗИ </a:t>
            </a:r>
            <a:r>
              <a:rPr lang="ru-RU" dirty="0" err="1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трансвагинальное</a:t>
            </a: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УЗИ органов 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брюшной </a:t>
            </a: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полости комплексное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УЗИ щ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итовидной железы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lang="ru-RU" spc="-15" dirty="0">
              <a:solidFill>
                <a:srgbClr val="5B9BD5"/>
              </a:solidFill>
              <a:latin typeface="Gilroy Medium" panose="00000600000000000000" pitchFamily="2" charset="-52"/>
              <a:ea typeface="+mj-ea"/>
              <a:cs typeface="Segoe UI Semibold" panose="020B0702040204020203" pitchFamily="34" charset="0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Рентгенография легких в одной проекции</a:t>
            </a:r>
          </a:p>
          <a:p>
            <a:pPr defTabSz="457200">
              <a:buClr>
                <a:srgbClr val="5B9BD5"/>
              </a:buClr>
              <a:defRPr/>
            </a:pPr>
            <a:endParaRPr lang="ru-RU" spc="-15" dirty="0">
              <a:solidFill>
                <a:srgbClr val="5B9BD5"/>
              </a:solidFill>
              <a:latin typeface="Gilroy Medium" panose="00000600000000000000" pitchFamily="2" charset="-52"/>
              <a:ea typeface="+mj-ea"/>
              <a:cs typeface="Segoe UI Semibold" panose="020B0702040204020203" pitchFamily="34" charset="0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Маммография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BC23DAB-A4E7-B64F-9907-2CEF989E94FC}"/>
              </a:ext>
            </a:extLst>
          </p:cNvPr>
          <p:cNvSpPr/>
          <p:nvPr/>
        </p:nvSpPr>
        <p:spPr>
          <a:xfrm>
            <a:off x="5526415" y="4754901"/>
            <a:ext cx="693341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Приемы специалистов: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Прием 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врача-офтальмолога 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Прием врача-акушера-гинеколога 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Прием врача онколога-</a:t>
            </a:r>
            <a:r>
              <a:rPr lang="ru-RU" dirty="0" err="1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маммолога</a:t>
            </a: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Прием 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врача терапевта</a:t>
            </a: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87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C64FB-A9A4-E288-4BB9-45D9D57B4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E728C17-4483-DD3B-1CA1-F95D2577E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247091" y="1220298"/>
            <a:ext cx="3762333" cy="4632836"/>
          </a:xfrm>
          <a:custGeom>
            <a:avLst/>
            <a:gdLst>
              <a:gd name="connsiteX0" fmla="*/ 5334974 w 5334974"/>
              <a:gd name="connsiteY0" fmla="*/ 0 h 6569344"/>
              <a:gd name="connsiteX1" fmla="*/ 5334974 w 5334974"/>
              <a:gd name="connsiteY1" fmla="*/ 6569344 h 6569344"/>
              <a:gd name="connsiteX2" fmla="*/ 1142500 w 5334974"/>
              <a:gd name="connsiteY2" fmla="*/ 6569344 h 6569344"/>
              <a:gd name="connsiteX3" fmla="*/ 1142501 w 5334974"/>
              <a:gd name="connsiteY3" fmla="*/ 1719876 h 6569344"/>
              <a:gd name="connsiteX4" fmla="*/ 0 w 5334974"/>
              <a:gd name="connsiteY4" fmla="*/ 1719876 h 6569344"/>
              <a:gd name="connsiteX5" fmla="*/ 0 w 5334974"/>
              <a:gd name="connsiteY5" fmla="*/ 0 h 656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74" h="6569344">
                <a:moveTo>
                  <a:pt x="5334974" y="0"/>
                </a:moveTo>
                <a:lnTo>
                  <a:pt x="5334974" y="6569344"/>
                </a:lnTo>
                <a:lnTo>
                  <a:pt x="1142500" y="6569344"/>
                </a:lnTo>
                <a:lnTo>
                  <a:pt x="1142501" y="1719876"/>
                </a:lnTo>
                <a:lnTo>
                  <a:pt x="0" y="17198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69893304-3A5F-975B-5D29-F3C8909CF6C8}"/>
              </a:ext>
            </a:extLst>
          </p:cNvPr>
          <p:cNvSpPr/>
          <p:nvPr/>
        </p:nvSpPr>
        <p:spPr>
          <a:xfrm>
            <a:off x="292247" y="985075"/>
            <a:ext cx="7541972" cy="794601"/>
          </a:xfrm>
          <a:prstGeom prst="roundRect">
            <a:avLst/>
          </a:prstGeom>
          <a:solidFill>
            <a:srgbClr val="D4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248AB30-C5AA-D63E-C2EF-2C7282FDDC94}"/>
              </a:ext>
            </a:extLst>
          </p:cNvPr>
          <p:cNvSpPr txBox="1">
            <a:spLocks/>
          </p:cNvSpPr>
          <p:nvPr/>
        </p:nvSpPr>
        <p:spPr>
          <a:xfrm>
            <a:off x="292247" y="514997"/>
            <a:ext cx="9608331" cy="5296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2500" spc="-15" dirty="0" smtClean="0">
                <a:solidFill>
                  <a:srgbClr val="1968B3"/>
                </a:solidFill>
                <a:latin typeface="Gilroy Bold" panose="00000800000000000000" pitchFamily="2" charset="-52"/>
                <a:cs typeface="Segoe UI Semibold" panose="020B0702040204020203" pitchFamily="34" charset="0"/>
                <a:sym typeface="Segoe UI Semibold"/>
              </a:rPr>
              <a:t>«Программа на базе МРТ»</a:t>
            </a:r>
            <a:endParaRPr lang="ru-RU" sz="2500" spc="-15" dirty="0">
              <a:solidFill>
                <a:srgbClr val="1968B3"/>
              </a:solidFill>
              <a:latin typeface="Gilroy Bold" panose="00000800000000000000" pitchFamily="2" charset="-52"/>
              <a:cs typeface="Segoe UI Semibold" panose="020B0702040204020203" pitchFamily="34" charset="0"/>
              <a:sym typeface="Segoe UI Semibold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B5A8003-70C0-5090-A784-252905FA633E}"/>
              </a:ext>
            </a:extLst>
          </p:cNvPr>
          <p:cNvSpPr txBox="1">
            <a:spLocks/>
          </p:cNvSpPr>
          <p:nvPr/>
        </p:nvSpPr>
        <p:spPr>
          <a:xfrm>
            <a:off x="292247" y="177302"/>
            <a:ext cx="9608331" cy="3877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1800" spc="-15" dirty="0" smtClean="0">
                <a:solidFill>
                  <a:srgbClr val="1968B3"/>
                </a:solidFill>
                <a:latin typeface="Gilroy Medium" pitchFamily="2" charset="0"/>
                <a:cs typeface="Segoe UI Semibold" panose="020B0702040204020203" pitchFamily="34" charset="0"/>
                <a:sym typeface="Segoe UI Semibold"/>
              </a:rPr>
              <a:t>Для женщин до 40 лет </a:t>
            </a:r>
            <a:endParaRPr lang="ru-RU" sz="1800" spc="-15" dirty="0">
              <a:solidFill>
                <a:srgbClr val="1968B3"/>
              </a:solidFill>
              <a:latin typeface="Gilroy Medium" pitchFamily="2" charset="0"/>
              <a:cs typeface="Segoe UI Semibold" panose="020B0702040204020203" pitchFamily="34" charset="0"/>
              <a:sym typeface="Segoe UI Semibold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627BD8-8ED7-23EA-DCC4-FA0E1EE35400}"/>
              </a:ext>
            </a:extLst>
          </p:cNvPr>
          <p:cNvSpPr/>
          <p:nvPr/>
        </p:nvSpPr>
        <p:spPr>
          <a:xfrm>
            <a:off x="822677" y="1085782"/>
            <a:ext cx="3883880" cy="554316"/>
          </a:xfrm>
          <a:prstGeom prst="rect">
            <a:avLst/>
          </a:prstGeom>
        </p:spPr>
        <p:txBody>
          <a:bodyPr wrap="square" lIns="0" anchor="t">
            <a:noAutofit/>
          </a:bodyPr>
          <a:lstStyle/>
          <a:p>
            <a:pPr algn="l">
              <a:spcAft>
                <a:spcPts val="600"/>
              </a:spcAft>
            </a:pPr>
            <a:r>
              <a:rPr lang="ru-RU" sz="16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roy" pitchFamily="2" charset="0"/>
              </a:rPr>
              <a:t>Комплексная диагностика основных показателей женского здоровья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F7AD90E0-A3F9-16FC-143B-D7731ACC33C2}"/>
              </a:ext>
            </a:extLst>
          </p:cNvPr>
          <p:cNvSpPr txBox="1">
            <a:spLocks/>
          </p:cNvSpPr>
          <p:nvPr/>
        </p:nvSpPr>
        <p:spPr>
          <a:xfrm>
            <a:off x="5762680" y="1117533"/>
            <a:ext cx="1849209" cy="5296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3200" spc="-15" dirty="0" smtClean="0">
                <a:solidFill>
                  <a:srgbClr val="E9515A"/>
                </a:solidFill>
                <a:latin typeface="Gilroy Bold" panose="00000800000000000000" pitchFamily="2" charset="-52"/>
                <a:cs typeface="Segoe UI Semibold" panose="020B0702040204020203" pitchFamily="34" charset="0"/>
                <a:sym typeface="Segoe UI Semibold"/>
              </a:rPr>
              <a:t>82 000 ₽</a:t>
            </a:r>
            <a:endParaRPr lang="ru-RU" sz="3200" spc="-15" dirty="0">
              <a:solidFill>
                <a:srgbClr val="E9515A"/>
              </a:solidFill>
              <a:latin typeface="Gilroy Bold" panose="00000800000000000000" pitchFamily="2" charset="-52"/>
              <a:cs typeface="Segoe UI Semibold" panose="020B0702040204020203" pitchFamily="34" charset="0"/>
              <a:sym typeface="Segoe UI Semibold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AB88EFD-DE6C-F643-A030-8985793EE123}"/>
              </a:ext>
            </a:extLst>
          </p:cNvPr>
          <p:cNvSpPr/>
          <p:nvPr/>
        </p:nvSpPr>
        <p:spPr>
          <a:xfrm>
            <a:off x="5762680" y="1885773"/>
            <a:ext cx="666480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МРТ всего тела: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Головной мозг и сосуды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Все отделы позвоночника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Органы брюшной полости и забрюшинного пространства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Органы малого таза</a:t>
            </a:r>
            <a:endParaRPr lang="ru-RU" b="1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171450" indent="-1714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lang="ru-RU" b="1" dirty="0" smtClean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Ультразвуковая диагностика: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УЗИ молочных 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желез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УЗИ щитовидной железы</a:t>
            </a:r>
            <a:endParaRPr lang="ru-RU" dirty="0" smtClean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171450" indent="-1714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lang="ru-RU" b="1" dirty="0" smtClean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Компьютерная томография </a:t>
            </a:r>
            <a:r>
              <a:rPr lang="ru-RU" spc="-15" dirty="0" smtClean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легких</a:t>
            </a:r>
          </a:p>
          <a:p>
            <a:pPr defTabSz="457200">
              <a:buClr>
                <a:srgbClr val="5B9BD5"/>
              </a:buClr>
              <a:defRPr/>
            </a:pPr>
            <a:endParaRPr lang="ru-RU" spc="-15" dirty="0">
              <a:solidFill>
                <a:srgbClr val="5B9BD5"/>
              </a:solidFill>
              <a:latin typeface="Gilroy Medium" panose="00000600000000000000" pitchFamily="2" charset="-52"/>
              <a:ea typeface="+mj-ea"/>
              <a:cs typeface="Segoe UI Semibold" panose="020B0702040204020203" pitchFamily="34" charset="0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Приемы специалистов: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Прием 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врача-акушера-гинеколога 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Прием врача онколога-</a:t>
            </a:r>
            <a:r>
              <a:rPr lang="ru-RU" dirty="0" err="1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маммолога</a:t>
            </a: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Прием осмотр врача 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терапевта</a:t>
            </a: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defTabSz="457200">
              <a:buClr>
                <a:srgbClr val="5B9BD5"/>
              </a:buClr>
              <a:defRPr/>
            </a:pPr>
            <a:endParaRPr lang="ru-RU" spc="-15" dirty="0" smtClean="0">
              <a:solidFill>
                <a:srgbClr val="5B9BD5"/>
              </a:solidFill>
              <a:latin typeface="Gilroy Medium" panose="00000600000000000000" pitchFamily="2" charset="-52"/>
              <a:ea typeface="+mj-ea"/>
              <a:cs typeface="Segoe UI Semibold" panose="020B0702040204020203" pitchFamily="34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lang="ru-RU" dirty="0" smtClean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77228" y="1885773"/>
            <a:ext cx="53260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cs typeface="Segoe UI Semibold" panose="020B0702040204020203" pitchFamily="34" charset="0"/>
              </a:rPr>
              <a:t>Лабораторная диагностика: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Взятие крови из периферической вены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Общий анализ крови развернутый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АЛТ, АСТ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err="1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Креатинин</a:t>
            </a: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, глюкоза, общий билирубин, антитела к бледной трепонеме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Общий анализ 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мочи</a:t>
            </a: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7228" y="398334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cs typeface="Segoe UI Semibold" panose="020B0702040204020203" pitchFamily="34" charset="0"/>
              </a:rPr>
              <a:t>Функциональная диагностика: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Эхокардиография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ЭКГ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err="1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Холтер</a:t>
            </a: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lang="ru-RU" spc="-15" dirty="0">
              <a:solidFill>
                <a:srgbClr val="5B9BD5"/>
              </a:solidFill>
              <a:latin typeface="Gilroy Medium" panose="00000600000000000000" pitchFamily="2" charset="-52"/>
              <a:cs typeface="Segoe UI Semibold" panose="020B0702040204020203" pitchFamily="34" charset="0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cs typeface="Segoe UI Semibold" panose="020B0702040204020203" pitchFamily="34" charset="0"/>
              </a:rPr>
              <a:t>Эндоскопия: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ФГДС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err="1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Видеоколоноскопия</a:t>
            </a: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248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C64FB-A9A4-E288-4BB9-45D9D57B4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69893304-3A5F-975B-5D29-F3C8909CF6C8}"/>
              </a:ext>
            </a:extLst>
          </p:cNvPr>
          <p:cNvSpPr/>
          <p:nvPr/>
        </p:nvSpPr>
        <p:spPr>
          <a:xfrm>
            <a:off x="292246" y="1064481"/>
            <a:ext cx="7541972" cy="794601"/>
          </a:xfrm>
          <a:prstGeom prst="roundRect">
            <a:avLst/>
          </a:prstGeom>
          <a:solidFill>
            <a:srgbClr val="D4E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E728C17-4483-DD3B-1CA1-F95D2577E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247091" y="1220298"/>
            <a:ext cx="3762333" cy="4632836"/>
          </a:xfrm>
          <a:custGeom>
            <a:avLst/>
            <a:gdLst>
              <a:gd name="connsiteX0" fmla="*/ 5334974 w 5334974"/>
              <a:gd name="connsiteY0" fmla="*/ 0 h 6569344"/>
              <a:gd name="connsiteX1" fmla="*/ 5334974 w 5334974"/>
              <a:gd name="connsiteY1" fmla="*/ 6569344 h 6569344"/>
              <a:gd name="connsiteX2" fmla="*/ 1142500 w 5334974"/>
              <a:gd name="connsiteY2" fmla="*/ 6569344 h 6569344"/>
              <a:gd name="connsiteX3" fmla="*/ 1142501 w 5334974"/>
              <a:gd name="connsiteY3" fmla="*/ 1719876 h 6569344"/>
              <a:gd name="connsiteX4" fmla="*/ 0 w 5334974"/>
              <a:gd name="connsiteY4" fmla="*/ 1719876 h 6569344"/>
              <a:gd name="connsiteX5" fmla="*/ 0 w 5334974"/>
              <a:gd name="connsiteY5" fmla="*/ 0 h 6569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974" h="6569344">
                <a:moveTo>
                  <a:pt x="5334974" y="0"/>
                </a:moveTo>
                <a:lnTo>
                  <a:pt x="5334974" y="6569344"/>
                </a:lnTo>
                <a:lnTo>
                  <a:pt x="1142500" y="6569344"/>
                </a:lnTo>
                <a:lnTo>
                  <a:pt x="1142501" y="1719876"/>
                </a:lnTo>
                <a:lnTo>
                  <a:pt x="0" y="171987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248AB30-C5AA-D63E-C2EF-2C7282FDDC94}"/>
              </a:ext>
            </a:extLst>
          </p:cNvPr>
          <p:cNvSpPr txBox="1">
            <a:spLocks/>
          </p:cNvSpPr>
          <p:nvPr/>
        </p:nvSpPr>
        <p:spPr>
          <a:xfrm>
            <a:off x="211015" y="583487"/>
            <a:ext cx="9608331" cy="5296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2500" spc="-15" dirty="0" smtClean="0">
                <a:solidFill>
                  <a:srgbClr val="1968B3"/>
                </a:solidFill>
                <a:latin typeface="Gilroy Bold" panose="00000800000000000000" pitchFamily="2" charset="-52"/>
                <a:cs typeface="Segoe UI Semibold" panose="020B0702040204020203" pitchFamily="34" charset="0"/>
                <a:sym typeface="Segoe UI Semibold"/>
              </a:rPr>
              <a:t>«Программа на базе МРТ»</a:t>
            </a:r>
            <a:endParaRPr lang="ru-RU" sz="2500" spc="-15" dirty="0">
              <a:solidFill>
                <a:srgbClr val="1968B3"/>
              </a:solidFill>
              <a:latin typeface="Gilroy Bold" panose="00000800000000000000" pitchFamily="2" charset="-52"/>
              <a:cs typeface="Segoe UI Semibold" panose="020B0702040204020203" pitchFamily="34" charset="0"/>
              <a:sym typeface="Segoe UI Semibold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B5A8003-70C0-5090-A784-252905FA633E}"/>
              </a:ext>
            </a:extLst>
          </p:cNvPr>
          <p:cNvSpPr txBox="1">
            <a:spLocks/>
          </p:cNvSpPr>
          <p:nvPr/>
        </p:nvSpPr>
        <p:spPr>
          <a:xfrm>
            <a:off x="292246" y="246950"/>
            <a:ext cx="9608331" cy="3877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1800" spc="-15" dirty="0" smtClean="0">
                <a:solidFill>
                  <a:srgbClr val="1968B3"/>
                </a:solidFill>
                <a:latin typeface="Gilroy Medium" pitchFamily="2" charset="0"/>
                <a:cs typeface="Segoe UI Semibold" panose="020B0702040204020203" pitchFamily="34" charset="0"/>
                <a:sym typeface="Segoe UI Semibold"/>
              </a:rPr>
              <a:t>Для женщин после 40 лет </a:t>
            </a:r>
            <a:endParaRPr lang="ru-RU" sz="1800" spc="-15" dirty="0">
              <a:solidFill>
                <a:srgbClr val="1968B3"/>
              </a:solidFill>
              <a:latin typeface="Gilroy Medium" pitchFamily="2" charset="0"/>
              <a:cs typeface="Segoe UI Semibold" panose="020B0702040204020203" pitchFamily="34" charset="0"/>
              <a:sym typeface="Segoe UI Semibold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E627BD8-8ED7-23EA-DCC4-FA0E1EE35400}"/>
              </a:ext>
            </a:extLst>
          </p:cNvPr>
          <p:cNvSpPr/>
          <p:nvPr/>
        </p:nvSpPr>
        <p:spPr>
          <a:xfrm>
            <a:off x="822676" y="1165188"/>
            <a:ext cx="3883880" cy="554316"/>
          </a:xfrm>
          <a:prstGeom prst="rect">
            <a:avLst/>
          </a:prstGeom>
        </p:spPr>
        <p:txBody>
          <a:bodyPr wrap="square" lIns="0" anchor="t">
            <a:noAutofit/>
          </a:bodyPr>
          <a:lstStyle/>
          <a:p>
            <a:pPr algn="l">
              <a:spcAft>
                <a:spcPts val="600"/>
              </a:spcAft>
            </a:pPr>
            <a:r>
              <a:rPr lang="ru-RU" sz="1600" u="none" strike="noStrike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Gilroy" pitchFamily="2" charset="0"/>
              </a:rPr>
              <a:t>Комплексная диагностика основных показателей женского здоровья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F7AD90E0-A3F9-16FC-143B-D7731ACC33C2}"/>
              </a:ext>
            </a:extLst>
          </p:cNvPr>
          <p:cNvSpPr txBox="1">
            <a:spLocks/>
          </p:cNvSpPr>
          <p:nvPr/>
        </p:nvSpPr>
        <p:spPr>
          <a:xfrm>
            <a:off x="5762679" y="1196939"/>
            <a:ext cx="1849209" cy="52968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sz="3200" spc="-15" dirty="0" smtClean="0">
                <a:solidFill>
                  <a:srgbClr val="E9515A"/>
                </a:solidFill>
                <a:latin typeface="Gilroy Bold" panose="00000800000000000000" pitchFamily="2" charset="-52"/>
                <a:cs typeface="Segoe UI Semibold" panose="020B0702040204020203" pitchFamily="34" charset="0"/>
                <a:sym typeface="Segoe UI Semibold"/>
              </a:rPr>
              <a:t>95 000 ₽</a:t>
            </a:r>
            <a:endParaRPr lang="ru-RU" sz="3200" spc="-15" dirty="0">
              <a:solidFill>
                <a:srgbClr val="E9515A"/>
              </a:solidFill>
              <a:latin typeface="Gilroy Bold" panose="00000800000000000000" pitchFamily="2" charset="-52"/>
              <a:cs typeface="Segoe UI Semibold" panose="020B0702040204020203" pitchFamily="34" charset="0"/>
              <a:sym typeface="Segoe UI Semibold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AB88EFD-DE6C-F643-A030-8985793EE123}"/>
              </a:ext>
            </a:extLst>
          </p:cNvPr>
          <p:cNvSpPr/>
          <p:nvPr/>
        </p:nvSpPr>
        <p:spPr>
          <a:xfrm>
            <a:off x="602796" y="1976942"/>
            <a:ext cx="45557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Лабораторная диагностика: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Взятие крови из периферической вены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Общий анализ крови (развернутый)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АЛТ, АСТ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err="1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Креатинин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, г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люкоза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, о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бщий билирубин, липидный обмен, СА-125</a:t>
            </a: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Общий </a:t>
            </a: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(клинический) анализ 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мочи</a:t>
            </a: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BC23DAB-A4E7-B64F-9907-2CEF989E94FC}"/>
              </a:ext>
            </a:extLst>
          </p:cNvPr>
          <p:cNvSpPr/>
          <p:nvPr/>
        </p:nvSpPr>
        <p:spPr>
          <a:xfrm>
            <a:off x="602796" y="4291830"/>
            <a:ext cx="40423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Функциональная диагностика: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Эхокардиография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ЭКГ</a:t>
            </a:r>
            <a:endParaRPr lang="ru-RU" dirty="0" smtClean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err="1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Холтер</a:t>
            </a:r>
            <a:endParaRPr lang="ru-RU" dirty="0" smtClean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lang="ru-RU" spc="-15" dirty="0" smtClean="0">
              <a:solidFill>
                <a:srgbClr val="5B9BD5"/>
              </a:solidFill>
              <a:latin typeface="Gilroy Medium" panose="00000600000000000000" pitchFamily="2" charset="-52"/>
              <a:ea typeface="+mj-ea"/>
              <a:cs typeface="Segoe UI Semibold" panose="020B0702040204020203" pitchFamily="34" charset="0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 smtClean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Эндоскопия</a:t>
            </a: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ФГДС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err="1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Видеоколоноскопия</a:t>
            </a: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AB88EFD-DE6C-F643-A030-8985793EE123}"/>
              </a:ext>
            </a:extLst>
          </p:cNvPr>
          <p:cNvSpPr/>
          <p:nvPr/>
        </p:nvSpPr>
        <p:spPr>
          <a:xfrm>
            <a:off x="5271968" y="1942850"/>
            <a:ext cx="631504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МРТ всего тела: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Головной мозг и сосуды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Все отделы позвоночника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Органы брюшной полости и забрюшинного пространства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Органы малого таза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lang="ru-RU" b="1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Ультразвуковая диагностика: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УЗИ щ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итовидной железы</a:t>
            </a:r>
            <a:endParaRPr lang="ru-RU" dirty="0" smtClean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lang="ru-RU" dirty="0" smtClean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Компьютерная томография </a:t>
            </a:r>
            <a:r>
              <a:rPr lang="ru-RU" spc="-15" dirty="0" smtClean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легких</a:t>
            </a:r>
            <a:endParaRPr lang="ru-RU" spc="-15" dirty="0" smtClean="0">
              <a:solidFill>
                <a:srgbClr val="5B9BD5"/>
              </a:solidFill>
              <a:latin typeface="Gilroy Medium" panose="00000600000000000000" pitchFamily="2" charset="-52"/>
              <a:ea typeface="+mj-ea"/>
              <a:cs typeface="Segoe UI Semibold" panose="020B0702040204020203" pitchFamily="34" charset="0"/>
            </a:endParaRPr>
          </a:p>
          <a:p>
            <a:pPr defTabSz="457200">
              <a:buClr>
                <a:srgbClr val="5B9BD5"/>
              </a:buClr>
              <a:defRPr/>
            </a:pPr>
            <a:r>
              <a:rPr lang="ru-RU" spc="-15" dirty="0" smtClean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Маммография</a:t>
            </a:r>
            <a:endParaRPr lang="ru-RU" spc="-15" dirty="0">
              <a:solidFill>
                <a:srgbClr val="5B9BD5"/>
              </a:solidFill>
              <a:latin typeface="Gilroy Medium" panose="00000600000000000000" pitchFamily="2" charset="-52"/>
              <a:ea typeface="+mj-ea"/>
              <a:cs typeface="Segoe UI Semibold" panose="020B0702040204020203" pitchFamily="34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lang="ru-RU" dirty="0" smtClean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BC23DAB-A4E7-B64F-9907-2CEF989E94FC}"/>
              </a:ext>
            </a:extLst>
          </p:cNvPr>
          <p:cNvSpPr/>
          <p:nvPr/>
        </p:nvSpPr>
        <p:spPr>
          <a:xfrm>
            <a:off x="5271968" y="5380672"/>
            <a:ext cx="673600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buClr>
                <a:srgbClr val="5B9BD5"/>
              </a:buClr>
              <a:defRPr/>
            </a:pPr>
            <a:r>
              <a:rPr lang="ru-RU" spc="-15" dirty="0">
                <a:solidFill>
                  <a:srgbClr val="5B9BD5"/>
                </a:solidFill>
                <a:latin typeface="Gilroy Medium" panose="00000600000000000000" pitchFamily="2" charset="-52"/>
                <a:ea typeface="+mj-ea"/>
                <a:cs typeface="Segoe UI Semibold" panose="020B0702040204020203" pitchFamily="34" charset="0"/>
              </a:rPr>
              <a:t>Приемы специалистов: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Прием 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врача-офтальмолога</a:t>
            </a:r>
            <a:endParaRPr lang="ru-RU" dirty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Прием 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врача-акушера-гинеколога </a:t>
            </a: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Прием врача 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онколога-</a:t>
            </a:r>
            <a:r>
              <a:rPr lang="ru-RU" dirty="0" err="1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маммолога</a:t>
            </a: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 </a:t>
            </a:r>
            <a:endParaRPr lang="ru-RU" dirty="0" smtClean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  <a:p>
            <a:pPr marL="285750" indent="-285750" defTabSz="457200">
              <a:buClr>
                <a:srgbClr val="5B9BD5"/>
              </a:buClr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srgbClr val="292929"/>
                </a:solidFill>
                <a:latin typeface="Gilroy" panose="00000500000000000000" pitchFamily="2" charset="-52"/>
                <a:cs typeface="Gotham Pro Regular" panose="02000503040000020004" pitchFamily="2" charset="0"/>
              </a:rPr>
              <a:t>Прием врача-терапевта</a:t>
            </a:r>
            <a:endParaRPr lang="ru-RU" dirty="0" smtClean="0">
              <a:solidFill>
                <a:srgbClr val="292929"/>
              </a:solidFill>
              <a:latin typeface="Gilroy" panose="00000500000000000000" pitchFamily="2" charset="-52"/>
              <a:cs typeface="Gotham Pro Regular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489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7000">
              <a:srgbClr val="D4EAFF"/>
            </a:gs>
            <a:gs pos="0">
              <a:srgbClr val="98CDFF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3">
            <a:extLst>
              <a:ext uri="{FF2B5EF4-FFF2-40B4-BE49-F238E27FC236}">
                <a16:creationId xmlns:a16="http://schemas.microsoft.com/office/drawing/2014/main" id="{17CED067-F69D-F4DB-2CD9-F987A841ACE1}"/>
              </a:ext>
            </a:extLst>
          </p:cNvPr>
          <p:cNvSpPr txBox="1">
            <a:spLocks/>
          </p:cNvSpPr>
          <p:nvPr/>
        </p:nvSpPr>
        <p:spPr>
          <a:xfrm>
            <a:off x="6019733" y="2030405"/>
            <a:ext cx="5261508" cy="879344"/>
          </a:xfrm>
          <a:prstGeom prst="rect">
            <a:avLst/>
          </a:prstGeom>
        </p:spPr>
        <p:txBody>
          <a:bodyPr vert="horz" wrap="square" lIns="90000" tIns="46800" rIns="90000" bIns="4680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ru-RU" sz="6000" b="1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Gotham Pro Bold" panose="02000503040000020004" pitchFamily="2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ru-RU" sz="17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roy Medium" panose="00000600000000000000" pitchFamily="2" charset="-52"/>
                <a:ea typeface="Segoe UI" panose="020B0502040204020203" pitchFamily="34" charset="0"/>
                <a:cs typeface="Segoe UI Semilight" panose="020B0402040204020203" pitchFamily="34" charset="0"/>
              </a:rPr>
              <a:t>При </a:t>
            </a:r>
            <a:r>
              <a:rPr lang="ru-RU" sz="17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Gilroy Medium" panose="00000600000000000000" pitchFamily="2" charset="-52"/>
                <a:ea typeface="Segoe UI" panose="020B0502040204020203" pitchFamily="34" charset="0"/>
                <a:cs typeface="Segoe UI Semilight" panose="020B0402040204020203" pitchFamily="34" charset="0"/>
              </a:rPr>
              <a:t>необходимости мы можем сформировать индивидуальную программу обследования для пациентов с хроническими заболеваниями.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3838925-3B4F-B330-98FF-C118F9B5A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677" y="4261648"/>
            <a:ext cx="506763" cy="506763"/>
          </a:xfrm>
          <a:prstGeom prst="rect">
            <a:avLst/>
          </a:prstGeom>
        </p:spPr>
      </p:pic>
      <p:sp>
        <p:nvSpPr>
          <p:cNvPr id="21" name="Заголовок 3">
            <a:extLst>
              <a:ext uri="{FF2B5EF4-FFF2-40B4-BE49-F238E27FC236}">
                <a16:creationId xmlns:a16="http://schemas.microsoft.com/office/drawing/2014/main" id="{17CED067-F69D-F4DB-2CD9-F987A841ACE1}"/>
              </a:ext>
            </a:extLst>
          </p:cNvPr>
          <p:cNvSpPr txBox="1">
            <a:spLocks/>
          </p:cNvSpPr>
          <p:nvPr/>
        </p:nvSpPr>
        <p:spPr>
          <a:xfrm>
            <a:off x="6019733" y="3031669"/>
            <a:ext cx="6487227" cy="2633671"/>
          </a:xfrm>
          <a:prstGeom prst="rect">
            <a:avLst/>
          </a:prstGeom>
        </p:spPr>
        <p:txBody>
          <a:bodyPr vert="horz" wrap="square" lIns="90000" tIns="46800" rIns="90000" bIns="4680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ru-RU" sz="6000" b="1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Gotham Pro Bold" panose="02000503040000020004" pitchFamily="2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endParaRPr lang="ru-RU" sz="1700" b="0" dirty="0">
              <a:solidFill>
                <a:srgbClr val="0B61B2"/>
              </a:solidFill>
              <a:latin typeface="Gilroy Medium" panose="00000600000000000000" pitchFamily="2" charset="-52"/>
              <a:ea typeface="Segoe UI" panose="020B0502040204020203" pitchFamily="34" charset="0"/>
              <a:cs typeface="Segoe UI Semilight" panose="020B0402040204020203" pitchFamily="34" charset="0"/>
            </a:endParaRPr>
          </a:p>
          <a:p>
            <a:pPr lvl="0">
              <a:lnSpc>
                <a:spcPct val="100000"/>
              </a:lnSpc>
              <a:defRPr/>
            </a:pPr>
            <a:r>
              <a:rPr lang="ru-RU" sz="1700" b="0" dirty="0">
                <a:solidFill>
                  <a:srgbClr val="0B61B2"/>
                </a:solidFill>
                <a:latin typeface="Gilroy Medium" panose="00000600000000000000" pitchFamily="2" charset="-52"/>
                <a:ea typeface="Segoe UI" panose="020B0502040204020203" pitchFamily="34" charset="0"/>
                <a:cs typeface="Segoe UI Semilight" panose="020B0402040204020203" pitchFamily="34" charset="0"/>
              </a:rPr>
              <a:t>Записать на комплексное обследование </a:t>
            </a:r>
            <a:r>
              <a:rPr lang="ru-RU" sz="1700" b="0" dirty="0" smtClean="0">
                <a:solidFill>
                  <a:srgbClr val="0B61B2"/>
                </a:solidFill>
                <a:latin typeface="Gilroy Medium" panose="00000600000000000000" pitchFamily="2" charset="-52"/>
                <a:ea typeface="Segoe UI" panose="020B0502040204020203" pitchFamily="34" charset="0"/>
                <a:cs typeface="Segoe UI Semilight" panose="020B0402040204020203" pitchFamily="34" charset="0"/>
              </a:rPr>
              <a:t/>
            </a:r>
            <a:br>
              <a:rPr lang="ru-RU" sz="1700" b="0" dirty="0" smtClean="0">
                <a:solidFill>
                  <a:srgbClr val="0B61B2"/>
                </a:solidFill>
                <a:latin typeface="Gilroy Medium" panose="00000600000000000000" pitchFamily="2" charset="-52"/>
                <a:ea typeface="Segoe UI" panose="020B0502040204020203" pitchFamily="34" charset="0"/>
                <a:cs typeface="Segoe UI Semilight" panose="020B0402040204020203" pitchFamily="34" charset="0"/>
              </a:rPr>
            </a:br>
            <a:r>
              <a:rPr lang="ru-RU" sz="1700" b="0" dirty="0" smtClean="0">
                <a:solidFill>
                  <a:srgbClr val="0B61B2"/>
                </a:solidFill>
                <a:latin typeface="Gilroy Medium" panose="00000600000000000000" pitchFamily="2" charset="-52"/>
                <a:ea typeface="Segoe UI" panose="020B0502040204020203" pitchFamily="34" charset="0"/>
                <a:cs typeface="Segoe UI Semilight" panose="020B0402040204020203" pitchFamily="34" charset="0"/>
              </a:rPr>
              <a:t>можно </a:t>
            </a:r>
            <a:r>
              <a:rPr lang="ru-RU" sz="1700" b="0" dirty="0">
                <a:solidFill>
                  <a:srgbClr val="0B61B2"/>
                </a:solidFill>
                <a:latin typeface="Gilroy Medium" panose="00000600000000000000" pitchFamily="2" charset="-52"/>
                <a:ea typeface="Segoe UI" panose="020B0502040204020203" pitchFamily="34" charset="0"/>
                <a:cs typeface="Segoe UI Semilight" panose="020B0402040204020203" pitchFamily="34" charset="0"/>
              </a:rPr>
              <a:t>по </a:t>
            </a:r>
            <a:r>
              <a:rPr lang="ru-RU" sz="1700" b="0" dirty="0" smtClean="0">
                <a:solidFill>
                  <a:srgbClr val="0B61B2"/>
                </a:solidFill>
                <a:latin typeface="Gilroy Medium" panose="00000600000000000000" pitchFamily="2" charset="-52"/>
                <a:ea typeface="Segoe UI" panose="020B0502040204020203" pitchFamily="34" charset="0"/>
                <a:cs typeface="Segoe UI Semilight" panose="020B0402040204020203" pitchFamily="34" charset="0"/>
              </a:rPr>
              <a:t>телефону:</a:t>
            </a:r>
            <a:endParaRPr lang="ru-RU" sz="1700" b="0" dirty="0">
              <a:solidFill>
                <a:srgbClr val="0B61B2"/>
              </a:solidFill>
              <a:latin typeface="Gilroy Medium" panose="00000600000000000000" pitchFamily="2" charset="-52"/>
              <a:ea typeface="Segoe UI" panose="020B0502040204020203" pitchFamily="34" charset="0"/>
              <a:cs typeface="Segoe UI Semilight" panose="020B0402040204020203" pitchFamily="34" charset="0"/>
            </a:endParaRPr>
          </a:p>
          <a:p>
            <a:pPr lvl="0">
              <a:lnSpc>
                <a:spcPct val="100000"/>
              </a:lnSpc>
              <a:defRPr/>
            </a:pPr>
            <a:r>
              <a:rPr lang="ru-RU" sz="8000" b="0" dirty="0" smtClean="0">
                <a:solidFill>
                  <a:srgbClr val="0B61B2"/>
                </a:solidFill>
                <a:latin typeface="Gilroy Bold" panose="00000800000000000000" pitchFamily="2" charset="-52"/>
                <a:ea typeface="Segoe UI" panose="020B0502040204020203" pitchFamily="34" charset="0"/>
                <a:cs typeface="Segoe UI Semilight" panose="020B0402040204020203" pitchFamily="34" charset="0"/>
              </a:rPr>
              <a:t>   </a:t>
            </a:r>
            <a:r>
              <a:rPr lang="ru-RU" b="0" dirty="0" smtClean="0">
                <a:solidFill>
                  <a:srgbClr val="0B61B2"/>
                </a:solidFill>
                <a:latin typeface="Gilroy Bold" panose="00000800000000000000" pitchFamily="2" charset="-52"/>
                <a:ea typeface="Segoe UI" panose="020B0502040204020203" pitchFamily="34" charset="0"/>
                <a:cs typeface="Segoe UI Semilight" panose="020B0402040204020203" pitchFamily="34" charset="0"/>
              </a:rPr>
              <a:t>500-055</a:t>
            </a:r>
            <a:endParaRPr lang="ru-RU" b="0" dirty="0">
              <a:solidFill>
                <a:srgbClr val="0B61B2"/>
              </a:solidFill>
              <a:latin typeface="Gilroy Bold" panose="00000800000000000000" pitchFamily="2" charset="-52"/>
              <a:ea typeface="Segoe UI" panose="020B0502040204020203" pitchFamily="34" charset="0"/>
              <a:cs typeface="Segoe UI Semilight" panose="020B0402040204020203" pitchFamily="34" charset="0"/>
            </a:endParaRPr>
          </a:p>
          <a:p>
            <a:pPr lvl="0">
              <a:lnSpc>
                <a:spcPct val="100000"/>
              </a:lnSpc>
              <a:defRPr/>
            </a:pPr>
            <a:r>
              <a:rPr lang="ru-RU" sz="1700" b="0" dirty="0">
                <a:solidFill>
                  <a:srgbClr val="0B61B2"/>
                </a:solidFill>
                <a:latin typeface="Gilroy Medium" panose="00000600000000000000" pitchFamily="2" charset="-52"/>
                <a:ea typeface="Segoe UI" panose="020B0502040204020203" pitchFamily="34" charset="0"/>
                <a:cs typeface="Segoe UI Semilight" panose="020B0402040204020203" pitchFamily="34" charset="0"/>
              </a:rPr>
              <a:t>или оставив заявку на </a:t>
            </a:r>
            <a:r>
              <a:rPr lang="ru-RU" sz="1700" b="0" dirty="0" smtClean="0">
                <a:solidFill>
                  <a:srgbClr val="0B61B2"/>
                </a:solidFill>
                <a:latin typeface="Gilroy Medium" panose="00000600000000000000" pitchFamily="2" charset="-52"/>
                <a:ea typeface="Segoe UI" panose="020B0502040204020203" pitchFamily="34" charset="0"/>
                <a:cs typeface="Segoe UI Semilight" panose="020B0402040204020203" pitchFamily="34" charset="0"/>
              </a:rPr>
              <a:t>сайте: </a:t>
            </a:r>
            <a:br>
              <a:rPr lang="ru-RU" sz="1700" b="0" dirty="0" smtClean="0">
                <a:solidFill>
                  <a:srgbClr val="0B61B2"/>
                </a:solidFill>
                <a:latin typeface="Gilroy Medium" panose="00000600000000000000" pitchFamily="2" charset="-52"/>
                <a:ea typeface="Segoe UI" panose="020B0502040204020203" pitchFamily="34" charset="0"/>
                <a:cs typeface="Segoe UI Semilight" panose="020B0402040204020203" pitchFamily="34" charset="0"/>
              </a:rPr>
            </a:br>
            <a:r>
              <a:rPr lang="ru-RU" sz="1700" b="0" dirty="0" smtClean="0">
                <a:solidFill>
                  <a:srgbClr val="0B61B2"/>
                </a:solidFill>
                <a:latin typeface="Gilroy Medium" panose="00000600000000000000" pitchFamily="2" charset="-52"/>
                <a:ea typeface="Segoe UI" panose="020B0502040204020203" pitchFamily="34" charset="0"/>
                <a:cs typeface="Segoe UI Semilight" panose="020B0402040204020203" pitchFamily="34" charset="0"/>
              </a:rPr>
              <a:t>irk.klinikaexpert.ru</a:t>
            </a:r>
            <a:endParaRPr lang="ru-RU" sz="1700" b="0" dirty="0">
              <a:solidFill>
                <a:srgbClr val="0B61B2"/>
              </a:solidFill>
              <a:latin typeface="Gilroy Medium" panose="00000600000000000000" pitchFamily="2" charset="-52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077222">
            <a:off x="-3076423" y="-785167"/>
            <a:ext cx="13669028" cy="5802189"/>
          </a:xfrm>
          <a:custGeom>
            <a:avLst/>
            <a:gdLst>
              <a:gd name="connsiteX0" fmla="*/ 6060959 w 13669028"/>
              <a:gd name="connsiteY0" fmla="*/ 0 h 5802189"/>
              <a:gd name="connsiteX1" fmla="*/ 13669027 w 13669028"/>
              <a:gd name="connsiteY1" fmla="*/ 3609263 h 5802189"/>
              <a:gd name="connsiteX2" fmla="*/ 13669028 w 13669028"/>
              <a:gd name="connsiteY2" fmla="*/ 5802189 h 5802189"/>
              <a:gd name="connsiteX3" fmla="*/ 0 w 13669028"/>
              <a:gd name="connsiteY3" fmla="*/ 5802189 h 5802189"/>
              <a:gd name="connsiteX4" fmla="*/ 0 w 13669028"/>
              <a:gd name="connsiteY4" fmla="*/ 0 h 5802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69028" h="5802189">
                <a:moveTo>
                  <a:pt x="6060959" y="0"/>
                </a:moveTo>
                <a:lnTo>
                  <a:pt x="13669027" y="3609263"/>
                </a:lnTo>
                <a:lnTo>
                  <a:pt x="13669028" y="5802189"/>
                </a:lnTo>
                <a:lnTo>
                  <a:pt x="0" y="580218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/>
          <a:srcRect l="27888" t="12500" r="15894" b="12500"/>
          <a:stretch/>
        </p:blipFill>
        <p:spPr bwMode="auto">
          <a:xfrm>
            <a:off x="1053682" y="1458973"/>
            <a:ext cx="3590793" cy="3592816"/>
          </a:xfrm>
          <a:custGeom>
            <a:avLst/>
            <a:gdLst>
              <a:gd name="connsiteX0" fmla="*/ 1731031 w 3462062"/>
              <a:gd name="connsiteY0" fmla="*/ 0 h 3464013"/>
              <a:gd name="connsiteX1" fmla="*/ 3462062 w 3462062"/>
              <a:gd name="connsiteY1" fmla="*/ 1732007 h 3464013"/>
              <a:gd name="connsiteX2" fmla="*/ 1908019 w 3462062"/>
              <a:gd name="connsiteY2" fmla="*/ 3455072 h 3464013"/>
              <a:gd name="connsiteX3" fmla="*/ 1731052 w 3462062"/>
              <a:gd name="connsiteY3" fmla="*/ 3464013 h 3464013"/>
              <a:gd name="connsiteX4" fmla="*/ 1731011 w 3462062"/>
              <a:gd name="connsiteY4" fmla="*/ 3464013 h 3464013"/>
              <a:gd name="connsiteX5" fmla="*/ 1554043 w 3462062"/>
              <a:gd name="connsiteY5" fmla="*/ 3455072 h 3464013"/>
              <a:gd name="connsiteX6" fmla="*/ 0 w 3462062"/>
              <a:gd name="connsiteY6" fmla="*/ 1732007 h 3464013"/>
              <a:gd name="connsiteX7" fmla="*/ 1731031 w 3462062"/>
              <a:gd name="connsiteY7" fmla="*/ 0 h 346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62062" h="3464013">
                <a:moveTo>
                  <a:pt x="1731031" y="0"/>
                </a:moveTo>
                <a:cubicBezTo>
                  <a:pt x="2687053" y="0"/>
                  <a:pt x="3462062" y="775446"/>
                  <a:pt x="3462062" y="1732007"/>
                </a:cubicBezTo>
                <a:cubicBezTo>
                  <a:pt x="3462062" y="2628783"/>
                  <a:pt x="2780902" y="3366376"/>
                  <a:pt x="1908019" y="3455072"/>
                </a:cubicBezTo>
                <a:lnTo>
                  <a:pt x="1731052" y="3464013"/>
                </a:lnTo>
                <a:lnTo>
                  <a:pt x="1731011" y="3464013"/>
                </a:lnTo>
                <a:lnTo>
                  <a:pt x="1554043" y="3455072"/>
                </a:lnTo>
                <a:cubicBezTo>
                  <a:pt x="681160" y="3366376"/>
                  <a:pt x="0" y="2628783"/>
                  <a:pt x="0" y="1732007"/>
                </a:cubicBezTo>
                <a:cubicBezTo>
                  <a:pt x="0" y="775446"/>
                  <a:pt x="775009" y="0"/>
                  <a:pt x="1731031" y="0"/>
                </a:cubicBezTo>
                <a:close/>
              </a:path>
            </a:pathLst>
          </a:custGeom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17CED067-F69D-F4DB-2CD9-F987A841ACE1}"/>
              </a:ext>
            </a:extLst>
          </p:cNvPr>
          <p:cNvSpPr txBox="1">
            <a:spLocks/>
          </p:cNvSpPr>
          <p:nvPr/>
        </p:nvSpPr>
        <p:spPr>
          <a:xfrm>
            <a:off x="391341" y="6056265"/>
            <a:ext cx="12564491" cy="448457"/>
          </a:xfrm>
          <a:prstGeom prst="rect">
            <a:avLst/>
          </a:prstGeom>
        </p:spPr>
        <p:txBody>
          <a:bodyPr vert="horz" wrap="square" lIns="90000" tIns="46800" rIns="90000" bIns="46800" rtlCol="0" anchor="ctr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ru-RU" sz="6000" b="1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Gotham Pro Bold" panose="02000503040000020004" pitchFamily="2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ru-RU" sz="2300" b="0" dirty="0" smtClean="0">
                <a:solidFill>
                  <a:schemeClr val="bg1"/>
                </a:solidFill>
                <a:latin typeface="Gilroy Medium" panose="00000600000000000000" pitchFamily="2" charset="-52"/>
                <a:ea typeface="Segoe UI" panose="020B0502040204020203" pitchFamily="34" charset="0"/>
                <a:cs typeface="Segoe UI Semilight" panose="020B0402040204020203" pitchFamily="34" charset="0"/>
              </a:rPr>
              <a:t>ИМЕЮТСЯ ПРОТИВОПОКАЗАНИЯ, НЕОБХОДИМА КОНСУЛЬТАЦИЯ СПЕЦИАЛИСТА</a:t>
            </a:r>
            <a:endParaRPr lang="ru-RU" sz="2300" b="0" dirty="0">
              <a:solidFill>
                <a:schemeClr val="bg1"/>
              </a:solidFill>
              <a:latin typeface="Gilroy Medium" panose="00000600000000000000" pitchFamily="2" charset="-52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706319" y="995423"/>
            <a:ext cx="4490977" cy="8218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744" y="1133476"/>
            <a:ext cx="3696125" cy="52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789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rgbClr val="ECF6FF"/>
        </a:solidFill>
        <a:ln w="19050">
          <a:noFill/>
        </a:ln>
      </a:spPr>
      <a:bodyPr anchor="ctr"/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2463</TotalTime>
  <Words>514</Words>
  <Application>Microsoft Office PowerPoint</Application>
  <PresentationFormat>Широкоэкранный</PresentationFormat>
  <Paragraphs>155</Paragraphs>
  <Slides>7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20" baseType="lpstr">
      <vt:lpstr>Calibri</vt:lpstr>
      <vt:lpstr>Arial</vt:lpstr>
      <vt:lpstr>Segoe UI Semilight</vt:lpstr>
      <vt:lpstr>Gilroy Medium</vt:lpstr>
      <vt:lpstr>Gilroy SemiBold</vt:lpstr>
      <vt:lpstr>Gilroy Bold</vt:lpstr>
      <vt:lpstr>Gotham Pro Regular</vt:lpstr>
      <vt:lpstr>Segoe UI</vt:lpstr>
      <vt:lpstr>Raleway</vt:lpstr>
      <vt:lpstr>Segoe UI Semibold</vt:lpstr>
      <vt:lpstr>Calibri Light</vt:lpstr>
      <vt:lpstr>Gilroy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ГК Эксперт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Филаткина Анастасия Владимировна</dc:creator>
  <cp:lastModifiedBy>Почекунина Марина Викторовна</cp:lastModifiedBy>
  <cp:revision>206</cp:revision>
  <dcterms:created xsi:type="dcterms:W3CDTF">2023-07-04T13:41:48Z</dcterms:created>
  <dcterms:modified xsi:type="dcterms:W3CDTF">2025-12-16T05:28:19Z</dcterms:modified>
</cp:coreProperties>
</file>